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media/image1.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Lst>
  <p:sldSz cx="18288000" cy="10287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1pPr>
    <a:lvl2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2pPr>
    <a:lvl3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3pPr>
    <a:lvl4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4pPr>
    <a:lvl5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5pPr>
    <a:lvl6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6pPr>
    <a:lvl7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7pPr>
    <a:lvl8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8pPr>
    <a:lvl9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D7E7"/>
          </a:solidFill>
        </a:fill>
      </a:tcStyle>
    </a:wholeTbl>
    <a:band2H>
      <a:tcTxStyle b="def" i="def"/>
      <a:tcStyle>
        <a:tcBdr/>
        <a:fill>
          <a:solidFill>
            <a:srgbClr val="E8ECF4"/>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EE7D0"/>
          </a:solidFill>
        </a:fill>
      </a:tcStyle>
    </a:wholeTbl>
    <a:band2H>
      <a:tcTxStyle b="def" i="def"/>
      <a:tcStyle>
        <a:tcBdr/>
        <a:fill>
          <a:solidFill>
            <a:srgbClr val="EFF3E9"/>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CDCCE"/>
          </a:solidFill>
        </a:fill>
      </a:tcStyle>
    </a:wholeTbl>
    <a:band2H>
      <a:tcTxStyle b="def" i="def"/>
      <a:tcStyle>
        <a:tcBdr/>
        <a:fill>
          <a:solidFill>
            <a:srgbClr val="FDEEE8"/>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91" name="Shape 91"/>
          <p:cNvSpPr/>
          <p:nvPr>
            <p:ph type="sldImg"/>
          </p:nvPr>
        </p:nvSpPr>
        <p:spPr>
          <a:xfrm>
            <a:off x="1143000" y="685800"/>
            <a:ext cx="4572000" cy="3429000"/>
          </a:xfrm>
          <a:prstGeom prst="rect">
            <a:avLst/>
          </a:prstGeom>
        </p:spPr>
        <p:txBody>
          <a:bodyPr/>
          <a:lstStyle/>
          <a:p>
            <a:pPr/>
          </a:p>
        </p:txBody>
      </p:sp>
      <p:sp>
        <p:nvSpPr>
          <p:cNvPr id="92" name="Shape 92"/>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latinLnBrk="0">
      <a:defRPr sz="1200">
        <a:latin typeface="+mj-lt"/>
        <a:ea typeface="+mj-ea"/>
        <a:cs typeface="+mj-cs"/>
        <a:sym typeface="Calibri"/>
      </a:defRPr>
    </a:lvl1pPr>
    <a:lvl2pPr indent="228600" latinLnBrk="0">
      <a:defRPr sz="1200">
        <a:latin typeface="+mj-lt"/>
        <a:ea typeface="+mj-ea"/>
        <a:cs typeface="+mj-cs"/>
        <a:sym typeface="Calibri"/>
      </a:defRPr>
    </a:lvl2pPr>
    <a:lvl3pPr indent="457200" latinLnBrk="0">
      <a:defRPr sz="1200">
        <a:latin typeface="+mj-lt"/>
        <a:ea typeface="+mj-ea"/>
        <a:cs typeface="+mj-cs"/>
        <a:sym typeface="Calibri"/>
      </a:defRPr>
    </a:lvl3pPr>
    <a:lvl4pPr indent="685800" latinLnBrk="0">
      <a:defRPr sz="1200">
        <a:latin typeface="+mj-lt"/>
        <a:ea typeface="+mj-ea"/>
        <a:cs typeface="+mj-cs"/>
        <a:sym typeface="Calibri"/>
      </a:defRPr>
    </a:lvl4pPr>
    <a:lvl5pPr indent="914400" latinLnBrk="0">
      <a:defRPr sz="1200">
        <a:latin typeface="+mj-lt"/>
        <a:ea typeface="+mj-ea"/>
        <a:cs typeface="+mj-cs"/>
        <a:sym typeface="Calibri"/>
      </a:defRPr>
    </a:lvl5pPr>
    <a:lvl6pPr indent="1143000" latinLnBrk="0">
      <a:defRPr sz="1200">
        <a:latin typeface="+mj-lt"/>
        <a:ea typeface="+mj-ea"/>
        <a:cs typeface="+mj-cs"/>
        <a:sym typeface="Calibri"/>
      </a:defRPr>
    </a:lvl6pPr>
    <a:lvl7pPr indent="1371600" latinLnBrk="0">
      <a:defRPr sz="1200">
        <a:latin typeface="+mj-lt"/>
        <a:ea typeface="+mj-ea"/>
        <a:cs typeface="+mj-cs"/>
        <a:sym typeface="Calibri"/>
      </a:defRPr>
    </a:lvl7pPr>
    <a:lvl8pPr indent="1600200" latinLnBrk="0">
      <a:defRPr sz="1200">
        <a:latin typeface="+mj-lt"/>
        <a:ea typeface="+mj-ea"/>
        <a:cs typeface="+mj-cs"/>
        <a:sym typeface="Calibri"/>
      </a:defRPr>
    </a:lvl8pPr>
    <a:lvl9pPr indent="1828800" latinLnBrk="0">
      <a:defRPr sz="1200">
        <a:latin typeface="+mj-lt"/>
        <a:ea typeface="+mj-ea"/>
        <a:cs typeface="+mj-cs"/>
        <a:sym typeface="Calibri"/>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Slide">
    <p:spTree>
      <p:nvGrpSpPr>
        <p:cNvPr id="1" name=""/>
        <p:cNvGrpSpPr/>
        <p:nvPr/>
      </p:nvGrpSpPr>
      <p:grpSpPr>
        <a:xfrm>
          <a:off x="0" y="0"/>
          <a:ext cx="0" cy="0"/>
          <a:chOff x="0" y="0"/>
          <a:chExt cx="0" cy="0"/>
        </a:xfrm>
      </p:grpSpPr>
      <p:sp>
        <p:nvSpPr>
          <p:cNvPr id="11" name="Title Text"/>
          <p:cNvSpPr txBox="1"/>
          <p:nvPr>
            <p:ph type="title"/>
          </p:nvPr>
        </p:nvSpPr>
        <p:spPr>
          <a:xfrm>
            <a:off x="685800" y="2130425"/>
            <a:ext cx="7772400" cy="1470025"/>
          </a:xfrm>
          <a:prstGeom prst="rect">
            <a:avLst/>
          </a:prstGeom>
        </p:spPr>
        <p:txBody>
          <a:bodyPr/>
          <a:lstStyle/>
          <a:p>
            <a:pPr/>
            <a:r>
              <a:t>Title Text</a:t>
            </a:r>
          </a:p>
        </p:txBody>
      </p:sp>
      <p:sp>
        <p:nvSpPr>
          <p:cNvPr id="12" name="Body Level One…"/>
          <p:cNvSpPr txBox="1"/>
          <p:nvPr>
            <p:ph type="body" sz="quarter" idx="1"/>
          </p:nvPr>
        </p:nvSpPr>
        <p:spPr>
          <a:xfrm>
            <a:off x="1371600" y="3886200"/>
            <a:ext cx="6400800" cy="1752600"/>
          </a:xfrm>
          <a:prstGeom prst="rect">
            <a:avLst/>
          </a:prstGeom>
        </p:spPr>
        <p:txBody>
          <a:bodyPr/>
          <a:lstStyle>
            <a:lvl1pPr marL="0" indent="0" algn="ctr">
              <a:buSzTx/>
              <a:buFontTx/>
              <a:buNone/>
              <a:defRPr>
                <a:solidFill>
                  <a:srgbClr val="888888"/>
                </a:solidFill>
              </a:defRPr>
            </a:lvl1pPr>
            <a:lvl2pPr marL="0" indent="0" algn="ctr">
              <a:buSzTx/>
              <a:buFontTx/>
              <a:buNone/>
              <a:defRPr>
                <a:solidFill>
                  <a:srgbClr val="888888"/>
                </a:solidFill>
              </a:defRPr>
            </a:lvl2pPr>
            <a:lvl3pPr marL="0" indent="0" algn="ctr">
              <a:buSzTx/>
              <a:buFontTx/>
              <a:buNone/>
              <a:defRPr>
                <a:solidFill>
                  <a:srgbClr val="888888"/>
                </a:solidFill>
              </a:defRPr>
            </a:lvl3pPr>
            <a:lvl4pPr marL="0" indent="0" algn="ctr">
              <a:buSzTx/>
              <a:buFontTx/>
              <a:buNone/>
              <a:defRPr>
                <a:solidFill>
                  <a:srgbClr val="888888"/>
                </a:solidFill>
              </a:defRPr>
            </a:lvl4pPr>
            <a:lvl5pPr marL="0" indent="0" algn="ctr">
              <a:buSzTx/>
              <a:buFontTx/>
              <a:buNone/>
              <a:defRPr>
                <a:solidFill>
                  <a:srgbClr val="888888"/>
                </a:solidFill>
              </a:defRPr>
            </a:lvl5pPr>
          </a:lstStyle>
          <a:p>
            <a:pPr/>
            <a:r>
              <a:t>Body Level One</a:t>
            </a:r>
          </a:p>
          <a:p>
            <a:pPr lvl="1"/>
            <a:r>
              <a:t>Body Level Two</a:t>
            </a:r>
          </a:p>
          <a:p>
            <a:pPr lvl="2"/>
            <a:r>
              <a:t>Body Level Three</a:t>
            </a:r>
          </a:p>
          <a:p>
            <a:pPr lvl="3"/>
            <a:r>
              <a:t>Body Level Four</a:t>
            </a:r>
          </a:p>
          <a:p>
            <a:pPr lvl="4"/>
            <a:r>
              <a:t>Body Level Five</a:t>
            </a:r>
          </a:p>
        </p:txBody>
      </p:sp>
      <p:sp>
        <p:nvSpPr>
          <p:cNvPr id="1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nd Content">
    <p:spTree>
      <p:nvGrpSpPr>
        <p:cNvPr id="1" name=""/>
        <p:cNvGrpSpPr/>
        <p:nvPr/>
      </p:nvGrpSpPr>
      <p:grpSpPr>
        <a:xfrm>
          <a:off x="0" y="0"/>
          <a:ext cx="0" cy="0"/>
          <a:chOff x="0" y="0"/>
          <a:chExt cx="0" cy="0"/>
        </a:xfrm>
      </p:grpSpPr>
      <p:sp>
        <p:nvSpPr>
          <p:cNvPr id="20" name="Title Text"/>
          <p:cNvSpPr txBox="1"/>
          <p:nvPr>
            <p:ph type="title"/>
          </p:nvPr>
        </p:nvSpPr>
        <p:spPr>
          <a:prstGeom prst="rect">
            <a:avLst/>
          </a:prstGeom>
        </p:spPr>
        <p:txBody>
          <a:bodyPr/>
          <a:lstStyle/>
          <a:p>
            <a:pPr/>
            <a:r>
              <a:t>Title Text</a:t>
            </a:r>
          </a:p>
        </p:txBody>
      </p:sp>
      <p:sp>
        <p:nvSpPr>
          <p:cNvPr id="21" name="Body Level One…"/>
          <p:cNvSpPr txBox="1"/>
          <p:nvPr>
            <p:ph type="body" sz="quarter" idx="1"/>
          </p:nvPr>
        </p:nvSpPr>
        <p:spPr>
          <a:xfrm>
            <a:off x="457200" y="1600200"/>
            <a:ext cx="8229600" cy="4525963"/>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2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Header">
    <p:spTree>
      <p:nvGrpSpPr>
        <p:cNvPr id="1" name=""/>
        <p:cNvGrpSpPr/>
        <p:nvPr/>
      </p:nvGrpSpPr>
      <p:grpSpPr>
        <a:xfrm>
          <a:off x="0" y="0"/>
          <a:ext cx="0" cy="0"/>
          <a:chOff x="0" y="0"/>
          <a:chExt cx="0" cy="0"/>
        </a:xfrm>
      </p:grpSpPr>
      <p:sp>
        <p:nvSpPr>
          <p:cNvPr id="29" name="Title Text"/>
          <p:cNvSpPr txBox="1"/>
          <p:nvPr>
            <p:ph type="title"/>
          </p:nvPr>
        </p:nvSpPr>
        <p:spPr>
          <a:xfrm>
            <a:off x="722312" y="4406900"/>
            <a:ext cx="7772401" cy="1362075"/>
          </a:xfrm>
          <a:prstGeom prst="rect">
            <a:avLst/>
          </a:prstGeom>
        </p:spPr>
        <p:txBody>
          <a:bodyPr anchor="t"/>
          <a:lstStyle>
            <a:lvl1pPr algn="l">
              <a:defRPr b="1" cap="all" sz="4000"/>
            </a:lvl1pPr>
          </a:lstStyle>
          <a:p>
            <a:pPr/>
            <a:r>
              <a:t>Title Text</a:t>
            </a:r>
          </a:p>
        </p:txBody>
      </p:sp>
      <p:sp>
        <p:nvSpPr>
          <p:cNvPr id="30" name="Body Level One…"/>
          <p:cNvSpPr txBox="1"/>
          <p:nvPr>
            <p:ph type="body" sz="quarter" idx="1"/>
          </p:nvPr>
        </p:nvSpPr>
        <p:spPr>
          <a:xfrm>
            <a:off x="722312" y="2906713"/>
            <a:ext cx="7772401" cy="1500189"/>
          </a:xfrm>
          <a:prstGeom prst="rect">
            <a:avLst/>
          </a:prstGeom>
        </p:spPr>
        <p:txBody>
          <a:bodyPr anchor="b"/>
          <a:lstStyle>
            <a:lvl1pPr marL="0" indent="0">
              <a:spcBef>
                <a:spcPts val="400"/>
              </a:spcBef>
              <a:buSzTx/>
              <a:buFontTx/>
              <a:buNone/>
              <a:defRPr sz="2000">
                <a:solidFill>
                  <a:srgbClr val="888888"/>
                </a:solidFill>
              </a:defRPr>
            </a:lvl1pPr>
            <a:lvl2pPr marL="0" indent="0">
              <a:spcBef>
                <a:spcPts val="400"/>
              </a:spcBef>
              <a:buSzTx/>
              <a:buFontTx/>
              <a:buNone/>
              <a:defRPr sz="2000">
                <a:solidFill>
                  <a:srgbClr val="888888"/>
                </a:solidFill>
              </a:defRPr>
            </a:lvl2pPr>
            <a:lvl3pPr marL="0" indent="0">
              <a:spcBef>
                <a:spcPts val="400"/>
              </a:spcBef>
              <a:buSzTx/>
              <a:buFontTx/>
              <a:buNone/>
              <a:defRPr sz="2000">
                <a:solidFill>
                  <a:srgbClr val="888888"/>
                </a:solidFill>
              </a:defRPr>
            </a:lvl3pPr>
            <a:lvl4pPr marL="0" indent="0">
              <a:spcBef>
                <a:spcPts val="400"/>
              </a:spcBef>
              <a:buSzTx/>
              <a:buFontTx/>
              <a:buNone/>
              <a:defRPr sz="2000">
                <a:solidFill>
                  <a:srgbClr val="888888"/>
                </a:solidFill>
              </a:defRPr>
            </a:lvl4pPr>
            <a:lvl5pPr marL="0" indent="0">
              <a:spcBef>
                <a:spcPts val="400"/>
              </a:spcBef>
              <a:buSzTx/>
              <a:buFontTx/>
              <a:buNone/>
              <a:defRPr sz="2000">
                <a:solidFill>
                  <a:srgbClr val="888888"/>
                </a:solidFill>
              </a:defRPr>
            </a:lvl5pPr>
          </a:lstStyle>
          <a:p>
            <a:pPr/>
            <a:r>
              <a:t>Body Level One</a:t>
            </a:r>
          </a:p>
          <a:p>
            <a:pPr lvl="1"/>
            <a:r>
              <a:t>Body Level Two</a:t>
            </a:r>
          </a:p>
          <a:p>
            <a:pPr lvl="2"/>
            <a:r>
              <a:t>Body Level Three</a:t>
            </a:r>
          </a:p>
          <a:p>
            <a:pPr lvl="3"/>
            <a:r>
              <a:t>Body Level Four</a:t>
            </a:r>
          </a:p>
          <a:p>
            <a:pPr lvl="4"/>
            <a:r>
              <a:t>Body Level Five</a:t>
            </a:r>
          </a:p>
        </p:txBody>
      </p:sp>
      <p:sp>
        <p:nvSpPr>
          <p:cNvPr id="3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wo Content">
    <p:spTree>
      <p:nvGrpSpPr>
        <p:cNvPr id="1" name=""/>
        <p:cNvGrpSpPr/>
        <p:nvPr/>
      </p:nvGrpSpPr>
      <p:grpSpPr>
        <a:xfrm>
          <a:off x="0" y="0"/>
          <a:ext cx="0" cy="0"/>
          <a:chOff x="0" y="0"/>
          <a:chExt cx="0" cy="0"/>
        </a:xfrm>
      </p:grpSpPr>
      <p:sp>
        <p:nvSpPr>
          <p:cNvPr id="38" name="Title Text"/>
          <p:cNvSpPr txBox="1"/>
          <p:nvPr>
            <p:ph type="title"/>
          </p:nvPr>
        </p:nvSpPr>
        <p:spPr>
          <a:prstGeom prst="rect">
            <a:avLst/>
          </a:prstGeom>
        </p:spPr>
        <p:txBody>
          <a:bodyPr/>
          <a:lstStyle/>
          <a:p>
            <a:pPr/>
            <a:r>
              <a:t>Title Text</a:t>
            </a:r>
          </a:p>
        </p:txBody>
      </p:sp>
      <p:sp>
        <p:nvSpPr>
          <p:cNvPr id="39" name="Body Level One…"/>
          <p:cNvSpPr txBox="1"/>
          <p:nvPr>
            <p:ph type="body" sz="quarter" idx="1"/>
          </p:nvPr>
        </p:nvSpPr>
        <p:spPr>
          <a:xfrm>
            <a:off x="457200" y="1600200"/>
            <a:ext cx="4038600" cy="4525963"/>
          </a:xfrm>
          <a:prstGeom prst="rect">
            <a:avLst/>
          </a:prstGeom>
        </p:spPr>
        <p:txBody>
          <a:bodyPr/>
          <a:lstStyle>
            <a:lvl1pPr>
              <a:spcBef>
                <a:spcPts val="600"/>
              </a:spcBef>
              <a:defRPr sz="2800"/>
            </a:lvl1pPr>
            <a:lvl2pPr marL="790575" indent="-333375">
              <a:spcBef>
                <a:spcPts val="600"/>
              </a:spcBef>
              <a:defRPr sz="2800"/>
            </a:lvl2pPr>
            <a:lvl3pPr marL="1234438" indent="-320038">
              <a:spcBef>
                <a:spcPts val="600"/>
              </a:spcBef>
              <a:defRPr sz="2800"/>
            </a:lvl3pPr>
            <a:lvl4pPr marL="1727200" indent="-355600">
              <a:spcBef>
                <a:spcPts val="600"/>
              </a:spcBef>
              <a:defRPr sz="2800"/>
            </a:lvl4pPr>
            <a:lvl5pPr marL="2184400" indent="-355600">
              <a:spcBef>
                <a:spcPts val="600"/>
              </a:spcBef>
              <a:defRPr sz="2800"/>
            </a:lvl5pPr>
          </a:lstStyle>
          <a:p>
            <a:pPr/>
            <a:r>
              <a:t>Body Level One</a:t>
            </a:r>
          </a:p>
          <a:p>
            <a:pPr lvl="1"/>
            <a:r>
              <a:t>Body Level Two</a:t>
            </a:r>
          </a:p>
          <a:p>
            <a:pPr lvl="2"/>
            <a:r>
              <a:t>Body Level Three</a:t>
            </a:r>
          </a:p>
          <a:p>
            <a:pPr lvl="3"/>
            <a:r>
              <a:t>Body Level Four</a:t>
            </a:r>
          </a:p>
          <a:p>
            <a:pPr lvl="4"/>
            <a:r>
              <a:t>Body Level Five</a:t>
            </a:r>
          </a:p>
        </p:txBody>
      </p:sp>
      <p:sp>
        <p:nvSpPr>
          <p:cNvPr id="4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omparison">
    <p:spTree>
      <p:nvGrpSpPr>
        <p:cNvPr id="1" name=""/>
        <p:cNvGrpSpPr/>
        <p:nvPr/>
      </p:nvGrpSpPr>
      <p:grpSpPr>
        <a:xfrm>
          <a:off x="0" y="0"/>
          <a:ext cx="0" cy="0"/>
          <a:chOff x="0" y="0"/>
          <a:chExt cx="0" cy="0"/>
        </a:xfrm>
      </p:grpSpPr>
      <p:sp>
        <p:nvSpPr>
          <p:cNvPr id="47" name="Title Text"/>
          <p:cNvSpPr txBox="1"/>
          <p:nvPr>
            <p:ph type="title"/>
          </p:nvPr>
        </p:nvSpPr>
        <p:spPr>
          <a:prstGeom prst="rect">
            <a:avLst/>
          </a:prstGeom>
        </p:spPr>
        <p:txBody>
          <a:bodyPr/>
          <a:lstStyle/>
          <a:p>
            <a:pPr/>
            <a:r>
              <a:t>Title Text</a:t>
            </a:r>
          </a:p>
        </p:txBody>
      </p:sp>
      <p:sp>
        <p:nvSpPr>
          <p:cNvPr id="48" name="Body Level One…"/>
          <p:cNvSpPr txBox="1"/>
          <p:nvPr>
            <p:ph type="body" sz="quarter" idx="1"/>
          </p:nvPr>
        </p:nvSpPr>
        <p:spPr>
          <a:xfrm>
            <a:off x="457200" y="1535112"/>
            <a:ext cx="4040188" cy="639763"/>
          </a:xfrm>
          <a:prstGeom prst="rect">
            <a:avLst/>
          </a:prstGeom>
        </p:spPr>
        <p:txBody>
          <a:bodyPr anchor="b"/>
          <a:lstStyle>
            <a:lvl1pPr marL="0" indent="0">
              <a:spcBef>
                <a:spcPts val="500"/>
              </a:spcBef>
              <a:buSzTx/>
              <a:buFontTx/>
              <a:buNone/>
              <a:defRPr b="1" sz="2400"/>
            </a:lvl1pPr>
            <a:lvl2pPr marL="0" indent="0">
              <a:spcBef>
                <a:spcPts val="500"/>
              </a:spcBef>
              <a:buSzTx/>
              <a:buFontTx/>
              <a:buNone/>
              <a:defRPr b="1" sz="2400"/>
            </a:lvl2pPr>
            <a:lvl3pPr marL="0" indent="0">
              <a:spcBef>
                <a:spcPts val="500"/>
              </a:spcBef>
              <a:buSzTx/>
              <a:buFontTx/>
              <a:buNone/>
              <a:defRPr b="1" sz="2400"/>
            </a:lvl3pPr>
            <a:lvl4pPr marL="0" indent="0">
              <a:spcBef>
                <a:spcPts val="500"/>
              </a:spcBef>
              <a:buSzTx/>
              <a:buFontTx/>
              <a:buNone/>
              <a:defRPr b="1" sz="2400"/>
            </a:lvl4pPr>
            <a:lvl5pPr marL="0" indent="0">
              <a:spcBef>
                <a:spcPts val="500"/>
              </a:spcBef>
              <a:buSzTx/>
              <a:buFontTx/>
              <a:buNone/>
              <a:defRPr b="1" sz="2400"/>
            </a:lvl5pPr>
          </a:lstStyle>
          <a:p>
            <a:pPr/>
            <a:r>
              <a:t>Body Level One</a:t>
            </a:r>
          </a:p>
          <a:p>
            <a:pPr lvl="1"/>
            <a:r>
              <a:t>Body Level Two</a:t>
            </a:r>
          </a:p>
          <a:p>
            <a:pPr lvl="2"/>
            <a:r>
              <a:t>Body Level Three</a:t>
            </a:r>
          </a:p>
          <a:p>
            <a:pPr lvl="3"/>
            <a:r>
              <a:t>Body Level Four</a:t>
            </a:r>
          </a:p>
          <a:p>
            <a:pPr lvl="4"/>
            <a:r>
              <a:t>Body Level Five</a:t>
            </a:r>
          </a:p>
        </p:txBody>
      </p:sp>
      <p:sp>
        <p:nvSpPr>
          <p:cNvPr id="49" name="Text Placeholder 4"/>
          <p:cNvSpPr/>
          <p:nvPr>
            <p:ph type="body" sz="quarter" idx="21"/>
          </p:nvPr>
        </p:nvSpPr>
        <p:spPr>
          <a:xfrm>
            <a:off x="4645025" y="1535111"/>
            <a:ext cx="4041775" cy="639765"/>
          </a:xfrm>
          <a:prstGeom prst="rect">
            <a:avLst/>
          </a:prstGeom>
        </p:spPr>
        <p:txBody>
          <a:bodyPr anchor="b"/>
          <a:lstStyle/>
          <a:p>
            <a:pPr/>
          </a:p>
        </p:txBody>
      </p:sp>
      <p:sp>
        <p:nvSpPr>
          <p:cNvPr id="5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spTree>
      <p:nvGrpSpPr>
        <p:cNvPr id="1" name=""/>
        <p:cNvGrpSpPr/>
        <p:nvPr/>
      </p:nvGrpSpPr>
      <p:grpSpPr>
        <a:xfrm>
          <a:off x="0" y="0"/>
          <a:ext cx="0" cy="0"/>
          <a:chOff x="0" y="0"/>
          <a:chExt cx="0" cy="0"/>
        </a:xfrm>
      </p:grpSpPr>
      <p:sp>
        <p:nvSpPr>
          <p:cNvPr id="57" name="Title Text"/>
          <p:cNvSpPr txBox="1"/>
          <p:nvPr>
            <p:ph type="title"/>
          </p:nvPr>
        </p:nvSpPr>
        <p:spPr>
          <a:prstGeom prst="rect">
            <a:avLst/>
          </a:prstGeom>
        </p:spPr>
        <p:txBody>
          <a:bodyPr/>
          <a:lstStyle/>
          <a:p>
            <a:pPr/>
            <a:r>
              <a:t>Title Text</a:t>
            </a:r>
          </a:p>
        </p:txBody>
      </p:sp>
      <p:sp>
        <p:nvSpPr>
          <p:cNvPr id="5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6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ontent with Caption">
    <p:spTree>
      <p:nvGrpSpPr>
        <p:cNvPr id="1" name=""/>
        <p:cNvGrpSpPr/>
        <p:nvPr/>
      </p:nvGrpSpPr>
      <p:grpSpPr>
        <a:xfrm>
          <a:off x="0" y="0"/>
          <a:ext cx="0" cy="0"/>
          <a:chOff x="0" y="0"/>
          <a:chExt cx="0" cy="0"/>
        </a:xfrm>
      </p:grpSpPr>
      <p:sp>
        <p:nvSpPr>
          <p:cNvPr id="72" name="Title Text"/>
          <p:cNvSpPr txBox="1"/>
          <p:nvPr>
            <p:ph type="title"/>
          </p:nvPr>
        </p:nvSpPr>
        <p:spPr>
          <a:xfrm>
            <a:off x="457200" y="273050"/>
            <a:ext cx="3008315" cy="1162050"/>
          </a:xfrm>
          <a:prstGeom prst="rect">
            <a:avLst/>
          </a:prstGeom>
        </p:spPr>
        <p:txBody>
          <a:bodyPr anchor="b"/>
          <a:lstStyle>
            <a:lvl1pPr algn="l">
              <a:defRPr b="1" sz="2000"/>
            </a:lvl1pPr>
          </a:lstStyle>
          <a:p>
            <a:pPr/>
            <a:r>
              <a:t>Title Text</a:t>
            </a:r>
          </a:p>
        </p:txBody>
      </p:sp>
      <p:sp>
        <p:nvSpPr>
          <p:cNvPr id="73" name="Body Level One…"/>
          <p:cNvSpPr txBox="1"/>
          <p:nvPr>
            <p:ph type="body" sz="quarter" idx="1"/>
          </p:nvPr>
        </p:nvSpPr>
        <p:spPr>
          <a:xfrm>
            <a:off x="3575050" y="273050"/>
            <a:ext cx="5111750" cy="5853113"/>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74" name="Text Placeholder 3"/>
          <p:cNvSpPr/>
          <p:nvPr>
            <p:ph type="body" sz="quarter" idx="21"/>
          </p:nvPr>
        </p:nvSpPr>
        <p:spPr>
          <a:xfrm>
            <a:off x="457198" y="1435100"/>
            <a:ext cx="3008316" cy="4691063"/>
          </a:xfrm>
          <a:prstGeom prst="rect">
            <a:avLst/>
          </a:prstGeom>
        </p:spPr>
        <p:txBody>
          <a:bodyPr/>
          <a:lstStyle/>
          <a:p>
            <a:pPr/>
          </a:p>
        </p:txBody>
      </p:sp>
      <p:sp>
        <p:nvSpPr>
          <p:cNvPr id="7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icture with Caption">
    <p:spTree>
      <p:nvGrpSpPr>
        <p:cNvPr id="1" name=""/>
        <p:cNvGrpSpPr/>
        <p:nvPr/>
      </p:nvGrpSpPr>
      <p:grpSpPr>
        <a:xfrm>
          <a:off x="0" y="0"/>
          <a:ext cx="0" cy="0"/>
          <a:chOff x="0" y="0"/>
          <a:chExt cx="0" cy="0"/>
        </a:xfrm>
      </p:grpSpPr>
      <p:sp>
        <p:nvSpPr>
          <p:cNvPr id="82" name="Title Text"/>
          <p:cNvSpPr txBox="1"/>
          <p:nvPr>
            <p:ph type="title"/>
          </p:nvPr>
        </p:nvSpPr>
        <p:spPr>
          <a:xfrm>
            <a:off x="1792288" y="4800600"/>
            <a:ext cx="5486402" cy="566738"/>
          </a:xfrm>
          <a:prstGeom prst="rect">
            <a:avLst/>
          </a:prstGeom>
        </p:spPr>
        <p:txBody>
          <a:bodyPr anchor="b"/>
          <a:lstStyle>
            <a:lvl1pPr algn="l">
              <a:defRPr b="1" sz="2000"/>
            </a:lvl1pPr>
          </a:lstStyle>
          <a:p>
            <a:pPr/>
            <a:r>
              <a:t>Title Text</a:t>
            </a:r>
          </a:p>
        </p:txBody>
      </p:sp>
      <p:sp>
        <p:nvSpPr>
          <p:cNvPr id="83" name="Picture Placeholder 2"/>
          <p:cNvSpPr/>
          <p:nvPr>
            <p:ph type="pic" sz="quarter" idx="21"/>
          </p:nvPr>
        </p:nvSpPr>
        <p:spPr>
          <a:xfrm>
            <a:off x="1792288" y="612775"/>
            <a:ext cx="5486402" cy="4114800"/>
          </a:xfrm>
          <a:prstGeom prst="rect">
            <a:avLst/>
          </a:prstGeom>
        </p:spPr>
        <p:txBody>
          <a:bodyPr lIns="91439" tIns="45719" rIns="91439" bIns="45719">
            <a:noAutofit/>
          </a:bodyPr>
          <a:lstStyle/>
          <a:p>
            <a:pPr/>
          </a:p>
        </p:txBody>
      </p:sp>
      <p:sp>
        <p:nvSpPr>
          <p:cNvPr id="84" name="Body Level One…"/>
          <p:cNvSpPr txBox="1"/>
          <p:nvPr>
            <p:ph type="body" sz="quarter" idx="1"/>
          </p:nvPr>
        </p:nvSpPr>
        <p:spPr>
          <a:xfrm>
            <a:off x="1792288" y="5367337"/>
            <a:ext cx="5486402" cy="804864"/>
          </a:xfrm>
          <a:prstGeom prst="rect">
            <a:avLst/>
          </a:prstGeom>
        </p:spPr>
        <p:txBody>
          <a:bodyPr/>
          <a:lstStyle>
            <a:lvl1pPr marL="0" indent="0">
              <a:spcBef>
                <a:spcPts val="300"/>
              </a:spcBef>
              <a:buSzTx/>
              <a:buFontTx/>
              <a:buNone/>
              <a:defRPr sz="1400"/>
            </a:lvl1pPr>
            <a:lvl2pPr marL="0" indent="0">
              <a:spcBef>
                <a:spcPts val="300"/>
              </a:spcBef>
              <a:buSzTx/>
              <a:buFontTx/>
              <a:buNone/>
              <a:defRPr sz="1400"/>
            </a:lvl2pPr>
            <a:lvl3pPr marL="0" indent="0">
              <a:spcBef>
                <a:spcPts val="300"/>
              </a:spcBef>
              <a:buSzTx/>
              <a:buFontTx/>
              <a:buNone/>
              <a:defRPr sz="1400"/>
            </a:lvl3pPr>
            <a:lvl4pPr marL="0" indent="0">
              <a:spcBef>
                <a:spcPts val="300"/>
              </a:spcBef>
              <a:buSzTx/>
              <a:buFontTx/>
              <a:buNone/>
              <a:defRPr sz="1400"/>
            </a:lvl4pPr>
            <a:lvl5pPr marL="0" indent="0">
              <a:spcBef>
                <a:spcPts val="300"/>
              </a:spcBef>
              <a:buSzTx/>
              <a:buFontTx/>
              <a:buNone/>
              <a:defRPr sz="1400"/>
            </a:lvl5pPr>
          </a:lstStyle>
          <a:p>
            <a:pPr/>
            <a:r>
              <a:t>Body Level One</a:t>
            </a:r>
          </a:p>
          <a:p>
            <a:pPr lvl="1"/>
            <a:r>
              <a:t>Body Level Two</a:t>
            </a:r>
          </a:p>
          <a:p>
            <a:pPr lvl="2"/>
            <a:r>
              <a:t>Body Level Three</a:t>
            </a:r>
          </a:p>
          <a:p>
            <a:pPr lvl="3"/>
            <a:r>
              <a:t>Body Level Four</a:t>
            </a:r>
          </a:p>
          <a:p>
            <a:pPr lvl="4"/>
            <a:r>
              <a:t>Body Level Five</a:t>
            </a:r>
          </a:p>
        </p:txBody>
      </p:sp>
      <p:sp>
        <p:nvSpPr>
          <p:cNvPr id="8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Title Text"/>
          <p:cNvSpPr txBox="1"/>
          <p:nvPr>
            <p:ph type="title"/>
          </p:nvPr>
        </p:nvSpPr>
        <p:spPr>
          <a:xfrm>
            <a:off x="457200" y="274638"/>
            <a:ext cx="8229600" cy="1143001"/>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ctr">
            <a:normAutofit fontScale="100000" lnSpcReduction="0"/>
          </a:bodyPr>
          <a:lstStyle/>
          <a:p>
            <a:pPr/>
            <a:r>
              <a:t>Title Text</a:t>
            </a:r>
          </a:p>
        </p:txBody>
      </p:sp>
      <p:sp>
        <p:nvSpPr>
          <p:cNvPr id="3" name="Body Level One…"/>
          <p:cNvSpPr txBox="1"/>
          <p:nvPr>
            <p:ph type="body" idx="1"/>
          </p:nvPr>
        </p:nvSpPr>
        <p:spPr>
          <a:xfrm>
            <a:off x="10207625" y="3657600"/>
            <a:ext cx="7162800" cy="6629400"/>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8428178" y="6414761"/>
            <a:ext cx="258623" cy="248303"/>
          </a:xfrm>
          <a:prstGeom prst="rect">
            <a:avLst/>
          </a:prstGeom>
          <a:ln w="12700">
            <a:miter lim="400000"/>
          </a:ln>
        </p:spPr>
        <p:txBody>
          <a:bodyPr wrap="none" lIns="45718" tIns="45718" rIns="45718" bIns="45718" anchor="ctr">
            <a:spAutoFit/>
          </a:bodyPr>
          <a:lstStyle>
            <a:lvl1pPr algn="r">
              <a:defRPr sz="1200">
                <a:solidFill>
                  <a:srgbClr val="888888"/>
                </a:solidFill>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transition xmlns:p14="http://schemas.microsoft.com/office/powerpoint/2010/main" spd="med" advClick="1"/>
  <p:txStyles>
    <p:titleStyle>
      <a:lvl1pPr marL="0" marR="0" indent="0" algn="ctr" defTabSz="9144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mj-lt"/>
          <a:ea typeface="+mj-ea"/>
          <a:cs typeface="+mj-cs"/>
          <a:sym typeface="Calibri"/>
        </a:defRPr>
      </a:lvl1pPr>
      <a:lvl2pPr marL="0" marR="0" indent="0" algn="ctr" defTabSz="9144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mj-lt"/>
          <a:ea typeface="+mj-ea"/>
          <a:cs typeface="+mj-cs"/>
          <a:sym typeface="Calibri"/>
        </a:defRPr>
      </a:lvl2pPr>
      <a:lvl3pPr marL="0" marR="0" indent="0" algn="ctr" defTabSz="9144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mj-lt"/>
          <a:ea typeface="+mj-ea"/>
          <a:cs typeface="+mj-cs"/>
          <a:sym typeface="Calibri"/>
        </a:defRPr>
      </a:lvl3pPr>
      <a:lvl4pPr marL="0" marR="0" indent="0" algn="ctr" defTabSz="9144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mj-lt"/>
          <a:ea typeface="+mj-ea"/>
          <a:cs typeface="+mj-cs"/>
          <a:sym typeface="Calibri"/>
        </a:defRPr>
      </a:lvl4pPr>
      <a:lvl5pPr marL="0" marR="0" indent="0" algn="ctr" defTabSz="9144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mj-lt"/>
          <a:ea typeface="+mj-ea"/>
          <a:cs typeface="+mj-cs"/>
          <a:sym typeface="Calibri"/>
        </a:defRPr>
      </a:lvl5pPr>
      <a:lvl6pPr marL="0" marR="0" indent="0" algn="ctr" defTabSz="9144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mj-lt"/>
          <a:ea typeface="+mj-ea"/>
          <a:cs typeface="+mj-cs"/>
          <a:sym typeface="Calibri"/>
        </a:defRPr>
      </a:lvl6pPr>
      <a:lvl7pPr marL="0" marR="0" indent="0" algn="ctr" defTabSz="9144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mj-lt"/>
          <a:ea typeface="+mj-ea"/>
          <a:cs typeface="+mj-cs"/>
          <a:sym typeface="Calibri"/>
        </a:defRPr>
      </a:lvl7pPr>
      <a:lvl8pPr marL="0" marR="0" indent="0" algn="ctr" defTabSz="9144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mj-lt"/>
          <a:ea typeface="+mj-ea"/>
          <a:cs typeface="+mj-cs"/>
          <a:sym typeface="Calibri"/>
        </a:defRPr>
      </a:lvl8pPr>
      <a:lvl9pPr marL="0" marR="0" indent="0" algn="ctr" defTabSz="9144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mj-lt"/>
          <a:ea typeface="+mj-ea"/>
          <a:cs typeface="+mj-cs"/>
          <a:sym typeface="Calibri"/>
        </a:defRPr>
      </a:lvl9pPr>
    </p:titleStyle>
    <p:bodyStyle>
      <a:lvl1pPr marL="342900" marR="0" indent="-342900" algn="l" defTabSz="9144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j-lt"/>
          <a:ea typeface="+mj-ea"/>
          <a:cs typeface="+mj-cs"/>
          <a:sym typeface="Calibri"/>
        </a:defRPr>
      </a:lvl1pPr>
      <a:lvl2pPr marL="783771" marR="0" indent="-326571" algn="l" defTabSz="9144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j-lt"/>
          <a:ea typeface="+mj-ea"/>
          <a:cs typeface="+mj-cs"/>
          <a:sym typeface="Calibri"/>
        </a:defRPr>
      </a:lvl2pPr>
      <a:lvl3pPr marL="1219200" marR="0" indent="-304800" algn="l" defTabSz="9144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j-lt"/>
          <a:ea typeface="+mj-ea"/>
          <a:cs typeface="+mj-cs"/>
          <a:sym typeface="Calibri"/>
        </a:defRPr>
      </a:lvl3pPr>
      <a:lvl4pPr marL="1737360" marR="0" indent="-365760" algn="l" defTabSz="9144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j-lt"/>
          <a:ea typeface="+mj-ea"/>
          <a:cs typeface="+mj-cs"/>
          <a:sym typeface="Calibri"/>
        </a:defRPr>
      </a:lvl4pPr>
      <a:lvl5pPr marL="2194560" marR="0" indent="-365760" algn="l" defTabSz="9144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j-lt"/>
          <a:ea typeface="+mj-ea"/>
          <a:cs typeface="+mj-cs"/>
          <a:sym typeface="Calibri"/>
        </a:defRPr>
      </a:lvl5pPr>
      <a:lvl6pPr marL="2651760" marR="0" indent="-365760" algn="l" defTabSz="9144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j-lt"/>
          <a:ea typeface="+mj-ea"/>
          <a:cs typeface="+mj-cs"/>
          <a:sym typeface="Calibri"/>
        </a:defRPr>
      </a:lvl6pPr>
      <a:lvl7pPr marL="3108960" marR="0" indent="-365760" algn="l" defTabSz="9144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j-lt"/>
          <a:ea typeface="+mj-ea"/>
          <a:cs typeface="+mj-cs"/>
          <a:sym typeface="Calibri"/>
        </a:defRPr>
      </a:lvl7pPr>
      <a:lvl8pPr marL="3566159" marR="0" indent="-365759" algn="l" defTabSz="9144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j-lt"/>
          <a:ea typeface="+mj-ea"/>
          <a:cs typeface="+mj-cs"/>
          <a:sym typeface="Calibri"/>
        </a:defRPr>
      </a:lvl8pPr>
      <a:lvl9pPr marL="4023359" marR="0" indent="-365759" algn="l" defTabSz="9144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j-lt"/>
          <a:ea typeface="+mj-ea"/>
          <a:cs typeface="+mj-cs"/>
          <a:sym typeface="Calibri"/>
        </a:defRPr>
      </a:lvl9pPr>
    </p:bodyStyle>
    <p:otherStyle>
      <a:lvl1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1pPr>
      <a:lvl2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2pPr>
      <a:lvl3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3pPr>
      <a:lvl4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4pPr>
      <a:lvl5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5pPr>
      <a:lvl6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6pPr>
      <a:lvl7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7pPr>
      <a:lvl8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8pPr>
      <a:lvl9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 Id="rId3" Type="http://schemas.openxmlformats.org/officeDocument/2006/relationships/image" Target="../media/image2.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 Id="rId3" Type="http://schemas.openxmlformats.org/officeDocument/2006/relationships/image" Target="../media/image1.jpeg"/></Relationships>

</file>

<file path=ppt/slides/_rels/slide3.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1.png"/><Relationship Id="rId6" Type="http://schemas.openxmlformats.org/officeDocument/2006/relationships/image" Target="../media/image6.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7.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 Id="rId3"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000000"/>
        </a:solidFill>
      </p:bgPr>
    </p:bg>
    <p:spTree>
      <p:nvGrpSpPr>
        <p:cNvPr id="1" name=""/>
        <p:cNvGrpSpPr/>
        <p:nvPr/>
      </p:nvGrpSpPr>
      <p:grpSpPr>
        <a:xfrm>
          <a:off x="0" y="0"/>
          <a:ext cx="0" cy="0"/>
          <a:chOff x="0" y="0"/>
          <a:chExt cx="0" cy="0"/>
        </a:xfrm>
      </p:grpSpPr>
      <p:sp>
        <p:nvSpPr>
          <p:cNvPr id="94" name="Freeform 2"/>
          <p:cNvSpPr/>
          <p:nvPr/>
        </p:nvSpPr>
        <p:spPr>
          <a:xfrm>
            <a:off x="4991275" y="-330585"/>
            <a:ext cx="13296726" cy="10814671"/>
          </a:xfrm>
          <a:prstGeom prst="rect">
            <a:avLst/>
          </a:prstGeom>
          <a:blipFill>
            <a:blip r:embed="rId2"/>
            <a:stretch>
              <a:fillRect/>
            </a:stretch>
          </a:blipFill>
          <a:ln w="12700">
            <a:miter lim="400000"/>
          </a:ln>
        </p:spPr>
        <p:txBody>
          <a:bodyPr lIns="45718" tIns="45718" rIns="45718" bIns="45718"/>
          <a:lstStyle/>
          <a:p>
            <a:pPr/>
          </a:p>
        </p:txBody>
      </p:sp>
      <p:sp>
        <p:nvSpPr>
          <p:cNvPr id="95" name="Universal Basic Income…"/>
          <p:cNvSpPr txBox="1"/>
          <p:nvPr/>
        </p:nvSpPr>
        <p:spPr>
          <a:xfrm>
            <a:off x="2080294" y="3587463"/>
            <a:ext cx="14599869" cy="26568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lgn="ctr" defTabSz="457200">
              <a:spcBef>
                <a:spcPts val="1200"/>
              </a:spcBef>
              <a:defRPr b="1" sz="7800">
                <a:solidFill>
                  <a:srgbClr val="5CE1E6"/>
                </a:solidFill>
                <a:latin typeface="Times Roman"/>
                <a:ea typeface="Times Roman"/>
                <a:cs typeface="Times Roman"/>
                <a:sym typeface="Times Roman"/>
              </a:defRPr>
            </a:pPr>
            <a:r>
              <a:t>Universal Basic Income</a:t>
            </a:r>
          </a:p>
          <a:p>
            <a:pPr algn="ctr" defTabSz="457200">
              <a:spcBef>
                <a:spcPts val="1200"/>
              </a:spcBef>
              <a:defRPr b="1" sz="7800">
                <a:solidFill>
                  <a:srgbClr val="5CE1E6"/>
                </a:solidFill>
                <a:latin typeface="Times Roman"/>
                <a:ea typeface="Times Roman"/>
                <a:cs typeface="Times Roman"/>
                <a:sym typeface="Times Roman"/>
              </a:defRPr>
            </a:pPr>
            <a:r>
              <a:t>(UBI)</a:t>
            </a:r>
          </a:p>
        </p:txBody>
      </p:sp>
      <p:sp>
        <p:nvSpPr>
          <p:cNvPr id="96" name="Freeform 3"/>
          <p:cNvSpPr/>
          <p:nvPr/>
        </p:nvSpPr>
        <p:spPr>
          <a:xfrm rot="10800000">
            <a:off x="-3979956" y="-4017434"/>
            <a:ext cx="8123029" cy="7452453"/>
          </a:xfrm>
          <a:prstGeom prst="rect">
            <a:avLst/>
          </a:prstGeom>
          <a:blipFill>
            <a:blip r:embed="rId3"/>
            <a:stretch>
              <a:fillRect/>
            </a:stretch>
          </a:blipFill>
          <a:ln w="12700">
            <a:miter lim="400000"/>
          </a:ln>
        </p:spPr>
        <p:txBody>
          <a:bodyPr lIns="45718" tIns="45718" rIns="45718" bIns="45718"/>
          <a:lstStyle/>
          <a:p>
            <a:pPr/>
          </a:p>
        </p:txBody>
      </p:sp>
      <p:sp>
        <p:nvSpPr>
          <p:cNvPr id="97" name="Freeform 3"/>
          <p:cNvSpPr/>
          <p:nvPr/>
        </p:nvSpPr>
        <p:spPr>
          <a:xfrm rot="10800000">
            <a:off x="14142414" y="6791818"/>
            <a:ext cx="7213590" cy="7242242"/>
          </a:xfrm>
          <a:prstGeom prst="rect">
            <a:avLst/>
          </a:prstGeom>
          <a:blipFill>
            <a:blip r:embed="rId3"/>
            <a:stretch>
              <a:fillRect/>
            </a:stretch>
          </a:blipFill>
          <a:ln w="12700">
            <a:miter lim="400000"/>
          </a:ln>
        </p:spPr>
        <p:txBody>
          <a:bodyPr lIns="45718" tIns="45718" rIns="45718" bIns="45718"/>
          <a:lstStyle/>
          <a:p>
            <a:pP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000000"/>
        </a:solidFill>
      </p:bgPr>
    </p:bg>
    <p:spTree>
      <p:nvGrpSpPr>
        <p:cNvPr id="1" name=""/>
        <p:cNvGrpSpPr/>
        <p:nvPr/>
      </p:nvGrpSpPr>
      <p:grpSpPr>
        <a:xfrm>
          <a:off x="0" y="0"/>
          <a:ext cx="0" cy="0"/>
          <a:chOff x="0" y="0"/>
          <a:chExt cx="0" cy="0"/>
        </a:xfrm>
      </p:grpSpPr>
      <p:sp>
        <p:nvSpPr>
          <p:cNvPr id="99" name="Freeform 10"/>
          <p:cNvSpPr/>
          <p:nvPr/>
        </p:nvSpPr>
        <p:spPr>
          <a:xfrm>
            <a:off x="6613103" y="-4735948"/>
            <a:ext cx="15365853" cy="7867520"/>
          </a:xfrm>
          <a:prstGeom prst="rect">
            <a:avLst/>
          </a:prstGeom>
          <a:blipFill>
            <a:blip r:embed="rId2"/>
            <a:stretch>
              <a:fillRect/>
            </a:stretch>
          </a:blipFill>
          <a:ln w="12700">
            <a:miter lim="400000"/>
          </a:ln>
        </p:spPr>
        <p:txBody>
          <a:bodyPr lIns="45718" tIns="45718" rIns="45718" bIns="45718"/>
          <a:lstStyle/>
          <a:p>
            <a:pPr/>
          </a:p>
        </p:txBody>
      </p:sp>
      <p:sp>
        <p:nvSpPr>
          <p:cNvPr id="100" name="Freeform 10"/>
          <p:cNvSpPr/>
          <p:nvPr/>
        </p:nvSpPr>
        <p:spPr>
          <a:xfrm>
            <a:off x="1805889" y="3179788"/>
            <a:ext cx="9475897" cy="9384315"/>
          </a:xfrm>
          <a:prstGeom prst="rect">
            <a:avLst/>
          </a:prstGeom>
          <a:blipFill>
            <a:blip r:embed="rId2"/>
            <a:stretch>
              <a:fillRect/>
            </a:stretch>
          </a:blipFill>
          <a:ln w="12700">
            <a:miter lim="400000"/>
          </a:ln>
        </p:spPr>
        <p:txBody>
          <a:bodyPr lIns="45718" tIns="45718" rIns="45718" bIns="45718"/>
          <a:lstStyle/>
          <a:p>
            <a:pPr/>
          </a:p>
        </p:txBody>
      </p:sp>
      <p:sp>
        <p:nvSpPr>
          <p:cNvPr id="101" name="TextBox 3"/>
          <p:cNvSpPr txBox="1"/>
          <p:nvPr/>
        </p:nvSpPr>
        <p:spPr>
          <a:xfrm>
            <a:off x="611910" y="5947635"/>
            <a:ext cx="11411910" cy="1362229"/>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nSpc>
                <a:spcPts val="2700"/>
              </a:lnSpc>
              <a:defRPr b="1" sz="2200">
                <a:solidFill>
                  <a:srgbClr val="B2B6C1"/>
                </a:solidFill>
                <a:latin typeface="Arial"/>
                <a:ea typeface="Arial"/>
                <a:cs typeface="Arial"/>
                <a:sym typeface="Arial"/>
              </a:defRPr>
            </a:pPr>
            <a:r>
              <a:t>The Concept of UBI is Shifting of the poverty line. </a:t>
            </a:r>
          </a:p>
          <a:p>
            <a:pPr>
              <a:lnSpc>
                <a:spcPts val="2700"/>
              </a:lnSpc>
            </a:pPr>
            <a:endParaRPr b="1" sz="2200">
              <a:solidFill>
                <a:srgbClr val="B2B6C1"/>
              </a:solidFill>
              <a:latin typeface="Arial"/>
              <a:ea typeface="Arial"/>
              <a:cs typeface="Arial"/>
              <a:sym typeface="Arial"/>
            </a:endParaRPr>
          </a:p>
          <a:p>
            <a:pPr>
              <a:lnSpc>
                <a:spcPts val="2700"/>
              </a:lnSpc>
              <a:defRPr b="1" sz="2200">
                <a:solidFill>
                  <a:srgbClr val="B2B6C1"/>
                </a:solidFill>
                <a:latin typeface="Arial"/>
                <a:ea typeface="Arial"/>
                <a:cs typeface="Arial"/>
                <a:sym typeface="Arial"/>
              </a:defRPr>
            </a:pPr>
            <a:r>
              <a:t>Universal basic income is an income support mechanism intended to reach all the citizens of a given population, regardless of their income or employment status.</a:t>
            </a:r>
          </a:p>
        </p:txBody>
      </p:sp>
      <p:sp>
        <p:nvSpPr>
          <p:cNvPr id="102" name="TextBox 4"/>
          <p:cNvSpPr txBox="1"/>
          <p:nvPr/>
        </p:nvSpPr>
        <p:spPr>
          <a:xfrm>
            <a:off x="611910" y="1712684"/>
            <a:ext cx="16281360" cy="1362229"/>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lvl="1" marL="485775" indent="-242888" algn="just">
              <a:lnSpc>
                <a:spcPts val="2700"/>
              </a:lnSpc>
              <a:buSzPct val="100000"/>
              <a:buFont typeface="Arial"/>
              <a:buChar char="•"/>
              <a:defRPr b="1" sz="2200">
                <a:solidFill>
                  <a:srgbClr val="B2B6C1"/>
                </a:solidFill>
                <a:latin typeface="Arial"/>
                <a:ea typeface="Arial"/>
                <a:cs typeface="Arial"/>
                <a:sym typeface="Arial"/>
              </a:defRPr>
            </a:pPr>
            <a:r>
              <a:t>According to the United Nations Millennium Development Goals (MDG) program, approximately 80 million people out of 1.2 billion Indians, roughly equal to 6.7% of India's population, lived below the poverty line of approximately ₹90 per day in 2019. Additionally, 84% of Indians lived on less than approximately ₹495 per day. </a:t>
            </a:r>
          </a:p>
          <a:p>
            <a:pPr lvl="1" marL="485775" indent="-242888" algn="just">
              <a:lnSpc>
                <a:spcPts val="2700"/>
              </a:lnSpc>
              <a:buSzPct val="100000"/>
              <a:buFont typeface="Arial"/>
              <a:buChar char="•"/>
              <a:defRPr b="1" sz="2200">
                <a:solidFill>
                  <a:srgbClr val="B2B6C1"/>
                </a:solidFill>
                <a:latin typeface="Arial"/>
                <a:ea typeface="Arial"/>
                <a:cs typeface="Arial"/>
                <a:sym typeface="Arial"/>
              </a:defRPr>
            </a:pPr>
            <a:r>
              <a:t>More than 10 crore Indian population is unemployed. India’s Part Time Employment = 24% of Total Employment rate.</a:t>
            </a:r>
          </a:p>
        </p:txBody>
      </p:sp>
      <p:sp>
        <p:nvSpPr>
          <p:cNvPr id="103" name="TextBox 5"/>
          <p:cNvSpPr txBox="1"/>
          <p:nvPr/>
        </p:nvSpPr>
        <p:spPr>
          <a:xfrm>
            <a:off x="583289" y="4025684"/>
            <a:ext cx="16191453" cy="676429"/>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2700"/>
              </a:lnSpc>
              <a:defRPr b="1" sz="2200">
                <a:solidFill>
                  <a:srgbClr val="B2B6C1"/>
                </a:solidFill>
                <a:latin typeface="Arial"/>
                <a:ea typeface="Arial"/>
                <a:cs typeface="Arial"/>
                <a:sym typeface="Arial"/>
              </a:defRPr>
            </a:lvl1pPr>
          </a:lstStyle>
          <a:p>
            <a:pPr/>
            <a:r>
              <a:t>Government of India starts giving us all a regular, unconditional sum of money, regardless of our income, employment status, or other factors.</a:t>
            </a:r>
          </a:p>
        </p:txBody>
      </p:sp>
      <p:sp>
        <p:nvSpPr>
          <p:cNvPr id="104" name="TextBox 6"/>
          <p:cNvSpPr txBox="1"/>
          <p:nvPr/>
        </p:nvSpPr>
        <p:spPr>
          <a:xfrm>
            <a:off x="537660" y="5304656"/>
            <a:ext cx="3697168" cy="54063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4200"/>
              </a:lnSpc>
              <a:defRPr b="1" sz="3900">
                <a:solidFill>
                  <a:srgbClr val="FFDE59"/>
                </a:solidFill>
                <a:latin typeface="Arimo Bold"/>
                <a:ea typeface="Arimo Bold"/>
                <a:cs typeface="Arimo Bold"/>
                <a:sym typeface="Arimo Bold"/>
              </a:defRPr>
            </a:lvl1pPr>
          </a:lstStyle>
          <a:p>
            <a:pPr/>
            <a:r>
              <a:t>WHAT IS UBI?</a:t>
            </a:r>
          </a:p>
        </p:txBody>
      </p:sp>
      <p:sp>
        <p:nvSpPr>
          <p:cNvPr id="105" name="TextBox 7"/>
          <p:cNvSpPr txBox="1"/>
          <p:nvPr/>
        </p:nvSpPr>
        <p:spPr>
          <a:xfrm>
            <a:off x="537659" y="3471257"/>
            <a:ext cx="2790233" cy="54063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4200"/>
              </a:lnSpc>
              <a:defRPr b="1" sz="3900">
                <a:solidFill>
                  <a:srgbClr val="FFDE59"/>
                </a:solidFill>
                <a:latin typeface="Arimo Bold"/>
                <a:ea typeface="Arimo Bold"/>
                <a:cs typeface="Arimo Bold"/>
                <a:sym typeface="Arimo Bold"/>
              </a:defRPr>
            </a:lvl1pPr>
          </a:lstStyle>
          <a:p>
            <a:pPr/>
            <a:r>
              <a:t>WHAT IF?</a:t>
            </a:r>
          </a:p>
        </p:txBody>
      </p:sp>
      <p:sp>
        <p:nvSpPr>
          <p:cNvPr id="106" name="TextBox 8"/>
          <p:cNvSpPr txBox="1"/>
          <p:nvPr/>
        </p:nvSpPr>
        <p:spPr>
          <a:xfrm>
            <a:off x="537658" y="1104899"/>
            <a:ext cx="4205927" cy="50291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lnSpc>
                <a:spcPts val="3800"/>
              </a:lnSpc>
              <a:defRPr b="1" sz="4000">
                <a:solidFill>
                  <a:srgbClr val="FFDE59"/>
                </a:solidFill>
                <a:latin typeface="Arimo Bold"/>
                <a:ea typeface="Arimo Bold"/>
                <a:cs typeface="Arimo Bold"/>
                <a:sym typeface="Arimo Bold"/>
              </a:defRPr>
            </a:lvl1pPr>
          </a:lstStyle>
          <a:p>
            <a:pPr/>
            <a:r>
              <a:t>DO YOU KNOW?</a:t>
            </a:r>
          </a:p>
        </p:txBody>
      </p:sp>
      <p:pic>
        <p:nvPicPr>
          <p:cNvPr id="107" name="Bundle of US dollar bills isolated on black_ Pack of american money with high resolution on perfect black background as object for design.jpeg" descr="Bundle of US dollar bills isolated on black_ Pack of american money with high resolution on perfect black background as object for design.jpeg"/>
          <p:cNvPicPr>
            <a:picLocks noChangeAspect="1"/>
          </p:cNvPicPr>
          <p:nvPr/>
        </p:nvPicPr>
        <p:blipFill>
          <a:blip r:embed="rId3">
            <a:extLst/>
          </a:blip>
          <a:stretch>
            <a:fillRect/>
          </a:stretch>
        </p:blipFill>
        <p:spPr>
          <a:xfrm>
            <a:off x="11715371" y="5157722"/>
            <a:ext cx="5683424" cy="3783801"/>
          </a:xfrm>
          <a:prstGeom prst="rect">
            <a:avLst/>
          </a:prstGeom>
          <a:ln w="12700">
            <a:miter lim="400000"/>
          </a:ln>
        </p:spPr>
      </p:pic>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000000"/>
        </a:solidFill>
      </p:bgPr>
    </p:bg>
    <p:spTree>
      <p:nvGrpSpPr>
        <p:cNvPr id="1" name=""/>
        <p:cNvGrpSpPr/>
        <p:nvPr/>
      </p:nvGrpSpPr>
      <p:grpSpPr>
        <a:xfrm>
          <a:off x="0" y="0"/>
          <a:ext cx="0" cy="0"/>
          <a:chOff x="0" y="0"/>
          <a:chExt cx="0" cy="0"/>
        </a:xfrm>
      </p:grpSpPr>
      <p:sp>
        <p:nvSpPr>
          <p:cNvPr id="109" name="Freeform 2"/>
          <p:cNvSpPr/>
          <p:nvPr/>
        </p:nvSpPr>
        <p:spPr>
          <a:xfrm>
            <a:off x="12606797" y="1443715"/>
            <a:ext cx="7315202" cy="4083215"/>
          </a:xfrm>
          <a:prstGeom prst="rect">
            <a:avLst/>
          </a:prstGeom>
          <a:blipFill>
            <a:blip r:embed="rId2"/>
            <a:stretch>
              <a:fillRect/>
            </a:stretch>
          </a:blipFill>
          <a:ln w="12700">
            <a:miter lim="400000"/>
          </a:ln>
        </p:spPr>
        <p:txBody>
          <a:bodyPr lIns="45718" tIns="45718" rIns="45718" bIns="45718"/>
          <a:lstStyle/>
          <a:p>
            <a:pPr/>
          </a:p>
        </p:txBody>
      </p:sp>
      <p:sp>
        <p:nvSpPr>
          <p:cNvPr id="110" name="Freeform 3"/>
          <p:cNvSpPr/>
          <p:nvPr/>
        </p:nvSpPr>
        <p:spPr>
          <a:xfrm>
            <a:off x="12606797" y="4008942"/>
            <a:ext cx="7315202" cy="4083214"/>
          </a:xfrm>
          <a:prstGeom prst="rect">
            <a:avLst/>
          </a:prstGeom>
          <a:blipFill>
            <a:blip r:embed="rId2"/>
            <a:stretch>
              <a:fillRect/>
            </a:stretch>
          </a:blipFill>
          <a:ln w="12700">
            <a:miter lim="400000"/>
          </a:ln>
        </p:spPr>
        <p:txBody>
          <a:bodyPr lIns="45718" tIns="45718" rIns="45718" bIns="45718"/>
          <a:lstStyle/>
          <a:p>
            <a:pPr/>
          </a:p>
        </p:txBody>
      </p:sp>
      <p:sp>
        <p:nvSpPr>
          <p:cNvPr id="111" name="Freeform 4"/>
          <p:cNvSpPr/>
          <p:nvPr/>
        </p:nvSpPr>
        <p:spPr>
          <a:xfrm>
            <a:off x="10136068" y="-973869"/>
            <a:ext cx="7315202" cy="4083215"/>
          </a:xfrm>
          <a:prstGeom prst="rect">
            <a:avLst/>
          </a:prstGeom>
          <a:blipFill>
            <a:blip r:embed="rId3"/>
            <a:stretch>
              <a:fillRect/>
            </a:stretch>
          </a:blipFill>
          <a:ln w="12700">
            <a:miter lim="400000"/>
          </a:ln>
        </p:spPr>
        <p:txBody>
          <a:bodyPr lIns="45718" tIns="45718" rIns="45718" bIns="45718"/>
          <a:lstStyle/>
          <a:p>
            <a:pPr/>
          </a:p>
        </p:txBody>
      </p:sp>
      <p:sp>
        <p:nvSpPr>
          <p:cNvPr id="112" name="Freeform 5"/>
          <p:cNvSpPr/>
          <p:nvPr/>
        </p:nvSpPr>
        <p:spPr>
          <a:xfrm>
            <a:off x="16785553" y="8565084"/>
            <a:ext cx="642766" cy="303854"/>
          </a:xfrm>
          <a:prstGeom prst="rect">
            <a:avLst/>
          </a:prstGeom>
          <a:blipFill>
            <a:blip r:embed="rId4"/>
            <a:stretch>
              <a:fillRect/>
            </a:stretch>
          </a:blipFill>
          <a:ln w="12700">
            <a:miter lim="400000"/>
          </a:ln>
        </p:spPr>
        <p:txBody>
          <a:bodyPr lIns="45718" tIns="45718" rIns="45718" bIns="45718"/>
          <a:lstStyle/>
          <a:p>
            <a:pPr/>
          </a:p>
        </p:txBody>
      </p:sp>
      <p:sp>
        <p:nvSpPr>
          <p:cNvPr id="113" name="TextBox 6"/>
          <p:cNvSpPr txBox="1"/>
          <p:nvPr/>
        </p:nvSpPr>
        <p:spPr>
          <a:xfrm>
            <a:off x="303762" y="571261"/>
            <a:ext cx="5305964" cy="50291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lnSpc>
                <a:spcPts val="3800"/>
              </a:lnSpc>
              <a:defRPr b="1" sz="4000">
                <a:solidFill>
                  <a:srgbClr val="FFDE59"/>
                </a:solidFill>
                <a:latin typeface="Arimo Bold"/>
                <a:ea typeface="Arimo Bold"/>
                <a:cs typeface="Arimo Bold"/>
                <a:sym typeface="Arimo Bold"/>
              </a:defRPr>
            </a:lvl1pPr>
          </a:lstStyle>
          <a:p>
            <a:pPr/>
            <a:r>
              <a:t>Here Is How It Works! </a:t>
            </a:r>
          </a:p>
        </p:txBody>
      </p:sp>
      <p:sp>
        <p:nvSpPr>
          <p:cNvPr id="114" name="TextBox 7"/>
          <p:cNvSpPr txBox="1"/>
          <p:nvPr/>
        </p:nvSpPr>
        <p:spPr>
          <a:xfrm>
            <a:off x="383490" y="4339949"/>
            <a:ext cx="7778825" cy="50291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lnSpc>
                <a:spcPts val="3800"/>
              </a:lnSpc>
              <a:defRPr b="1" sz="4000">
                <a:solidFill>
                  <a:srgbClr val="FFDE59"/>
                </a:solidFill>
                <a:latin typeface="Arimo Bold"/>
                <a:ea typeface="Arimo Bold"/>
                <a:cs typeface="Arimo Bold"/>
                <a:sym typeface="Arimo Bold"/>
              </a:defRPr>
            </a:lvl1pPr>
          </a:lstStyle>
          <a:p>
            <a:pPr/>
            <a:r>
              <a:t>Case Studies and Experiments :</a:t>
            </a:r>
          </a:p>
        </p:txBody>
      </p:sp>
      <p:sp>
        <p:nvSpPr>
          <p:cNvPr id="115" name="Freeform 8"/>
          <p:cNvSpPr/>
          <p:nvPr/>
        </p:nvSpPr>
        <p:spPr>
          <a:xfrm>
            <a:off x="5159962" y="-2800928"/>
            <a:ext cx="16356434" cy="13312782"/>
          </a:xfrm>
          <a:prstGeom prst="rect">
            <a:avLst/>
          </a:prstGeom>
          <a:blipFill>
            <a:blip r:embed="rId5"/>
            <a:stretch>
              <a:fillRect/>
            </a:stretch>
          </a:blipFill>
          <a:ln w="12700">
            <a:miter lim="400000"/>
          </a:ln>
        </p:spPr>
        <p:txBody>
          <a:bodyPr lIns="45718" tIns="45718" rIns="45718" bIns="45718"/>
          <a:lstStyle/>
          <a:p>
            <a:pPr/>
          </a:p>
        </p:txBody>
      </p:sp>
      <p:sp>
        <p:nvSpPr>
          <p:cNvPr id="116" name="Freeform 9"/>
          <p:cNvSpPr/>
          <p:nvPr/>
        </p:nvSpPr>
        <p:spPr>
          <a:xfrm>
            <a:off x="11205085" y="5006438"/>
            <a:ext cx="6705067" cy="4386097"/>
          </a:xfrm>
          <a:prstGeom prst="rect">
            <a:avLst/>
          </a:prstGeom>
          <a:blipFill>
            <a:blip r:embed="rId6"/>
            <a:stretch>
              <a:fillRect/>
            </a:stretch>
          </a:blipFill>
          <a:ln w="12700">
            <a:miter lim="400000"/>
          </a:ln>
        </p:spPr>
        <p:txBody>
          <a:bodyPr lIns="45718" tIns="45718" rIns="45718" bIns="45718"/>
          <a:lstStyle/>
          <a:p>
            <a:pPr/>
          </a:p>
        </p:txBody>
      </p:sp>
      <p:sp>
        <p:nvSpPr>
          <p:cNvPr id="117" name="TextBox 11"/>
          <p:cNvSpPr txBox="1"/>
          <p:nvPr/>
        </p:nvSpPr>
        <p:spPr>
          <a:xfrm>
            <a:off x="477134" y="5004391"/>
            <a:ext cx="16968242" cy="229725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nSpc>
                <a:spcPts val="2700"/>
              </a:lnSpc>
              <a:defRPr b="1" sz="2500">
                <a:solidFill>
                  <a:schemeClr val="accent1"/>
                </a:solidFill>
                <a:latin typeface="Arial"/>
                <a:ea typeface="Arial"/>
                <a:cs typeface="Arial"/>
                <a:sym typeface="Arial"/>
              </a:defRPr>
            </a:pPr>
            <a:r>
              <a:t>1. Finland (2017-2018)  :</a:t>
            </a:r>
          </a:p>
          <a:p>
            <a:pPr>
              <a:lnSpc>
                <a:spcPts val="2600"/>
              </a:lnSpc>
              <a:defRPr b="1" sz="2300">
                <a:solidFill>
                  <a:srgbClr val="A7A7A7"/>
                </a:solidFill>
                <a:latin typeface="Arial"/>
                <a:ea typeface="Arial"/>
                <a:cs typeface="Arial"/>
                <a:sym typeface="Arial"/>
              </a:defRPr>
            </a:pPr>
            <a:r>
              <a:t>2,000 unemployed people aged 25-58 where given €560 (52059 IR) per month.</a:t>
            </a:r>
          </a:p>
          <a:p>
            <a:pPr>
              <a:lnSpc>
                <a:spcPts val="2600"/>
              </a:lnSpc>
              <a:defRPr b="1">
                <a:solidFill>
                  <a:srgbClr val="A7A7A7"/>
                </a:solidFill>
              </a:defRPr>
            </a:pPr>
          </a:p>
          <a:p>
            <a:pPr>
              <a:lnSpc>
                <a:spcPts val="2400"/>
              </a:lnSpc>
              <a:defRPr b="1" sz="2300">
                <a:solidFill>
                  <a:srgbClr val="A7A7A7"/>
                </a:solidFill>
                <a:latin typeface="Arial"/>
                <a:ea typeface="Arial"/>
                <a:cs typeface="Arial"/>
                <a:sym typeface="Arial"/>
              </a:defRPr>
            </a:pPr>
            <a:r>
              <a:t>Key Findings: </a:t>
            </a:r>
          </a:p>
          <a:p>
            <a:pPr lvl="1" marL="196809" indent="-98403">
              <a:lnSpc>
                <a:spcPts val="2600"/>
              </a:lnSpc>
              <a:buSzPct val="100000"/>
              <a:buFont typeface="Arial"/>
              <a:buChar char="•"/>
              <a:defRPr b="1" sz="2400">
                <a:solidFill>
                  <a:srgbClr val="A7A7A7"/>
                </a:solidFill>
                <a:latin typeface="Arial"/>
                <a:ea typeface="Arial"/>
                <a:cs typeface="Arial"/>
                <a:sym typeface="Arial"/>
              </a:defRPr>
            </a:pPr>
            <a:r>
              <a:t> Improved mental health.</a:t>
            </a:r>
          </a:p>
          <a:p>
            <a:pPr lvl="1" marL="196809" indent="-98403">
              <a:lnSpc>
                <a:spcPts val="2600"/>
              </a:lnSpc>
              <a:buSzPct val="100000"/>
              <a:buFont typeface="Arial"/>
              <a:buChar char="•"/>
              <a:defRPr b="1" sz="2400">
                <a:solidFill>
                  <a:srgbClr val="A7A7A7"/>
                </a:solidFill>
                <a:latin typeface="Arial"/>
                <a:ea typeface="Arial"/>
                <a:cs typeface="Arial"/>
                <a:sym typeface="Arial"/>
              </a:defRPr>
            </a:pPr>
            <a:r>
              <a:t> Increased entrepreneurship.</a:t>
            </a:r>
          </a:p>
          <a:p>
            <a:pPr lvl="1" marL="196809" indent="-98403">
              <a:lnSpc>
                <a:spcPts val="2600"/>
              </a:lnSpc>
              <a:buSzPct val="100000"/>
              <a:buFont typeface="Arial"/>
              <a:buChar char="•"/>
              <a:defRPr b="1" sz="2400">
                <a:solidFill>
                  <a:srgbClr val="A7A7A7"/>
                </a:solidFill>
                <a:latin typeface="Arial"/>
                <a:ea typeface="Arial"/>
                <a:cs typeface="Arial"/>
                <a:sym typeface="Arial"/>
              </a:defRPr>
            </a:pPr>
            <a:r>
              <a:t> But had limited effects on employment.</a:t>
            </a:r>
          </a:p>
        </p:txBody>
      </p:sp>
      <p:sp>
        <p:nvSpPr>
          <p:cNvPr id="118" name="TextBox 12"/>
          <p:cNvSpPr txBox="1"/>
          <p:nvPr/>
        </p:nvSpPr>
        <p:spPr>
          <a:xfrm>
            <a:off x="446442" y="7463173"/>
            <a:ext cx="17717494" cy="239093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nSpc>
                <a:spcPts val="2900"/>
              </a:lnSpc>
              <a:defRPr b="1" sz="2500">
                <a:solidFill>
                  <a:schemeClr val="accent1"/>
                </a:solidFill>
                <a:latin typeface="Arial"/>
                <a:ea typeface="Arial"/>
                <a:cs typeface="Arial"/>
                <a:sym typeface="Arial"/>
              </a:defRPr>
            </a:pPr>
            <a:r>
              <a:t>2. Canada (2016-2019)  :</a:t>
            </a:r>
          </a:p>
          <a:p>
            <a:pPr>
              <a:lnSpc>
                <a:spcPts val="2700"/>
              </a:lnSpc>
              <a:defRPr b="1" sz="2200">
                <a:solidFill>
                  <a:srgbClr val="A7A7A7"/>
                </a:solidFill>
                <a:latin typeface="Arial"/>
                <a:ea typeface="Arial"/>
                <a:cs typeface="Arial"/>
                <a:sym typeface="Arial"/>
              </a:defRPr>
            </a:pPr>
            <a:r>
              <a:t>1500 people in Canada where given $1000 (83,883 IR) per month.</a:t>
            </a:r>
          </a:p>
          <a:p>
            <a:pPr>
              <a:lnSpc>
                <a:spcPts val="2700"/>
              </a:lnSpc>
              <a:defRPr b="1" sz="2200">
                <a:solidFill>
                  <a:srgbClr val="A7A7A7"/>
                </a:solidFill>
              </a:defRPr>
            </a:pPr>
          </a:p>
          <a:p>
            <a:pPr>
              <a:lnSpc>
                <a:spcPts val="2500"/>
              </a:lnSpc>
              <a:defRPr b="1" sz="2300">
                <a:solidFill>
                  <a:srgbClr val="A7A7A7"/>
                </a:solidFill>
                <a:latin typeface="Arial"/>
                <a:ea typeface="Arial"/>
                <a:cs typeface="Arial"/>
                <a:sym typeface="Arial"/>
              </a:defRPr>
            </a:pPr>
            <a:r>
              <a:t>Key Findings: </a:t>
            </a:r>
          </a:p>
          <a:p>
            <a:pPr lvl="1" marL="205858" indent="-102929">
              <a:lnSpc>
                <a:spcPts val="2700"/>
              </a:lnSpc>
              <a:buSzPct val="100000"/>
              <a:buFont typeface="Arial"/>
              <a:buChar char="•"/>
              <a:defRPr b="1" sz="2200">
                <a:solidFill>
                  <a:srgbClr val="A7A7A7"/>
                </a:solidFill>
                <a:latin typeface="Arial"/>
                <a:ea typeface="Arial"/>
                <a:cs typeface="Arial"/>
                <a:sym typeface="Arial"/>
              </a:defRPr>
            </a:pPr>
            <a:r>
              <a:t> Increased spending in local businesses</a:t>
            </a:r>
          </a:p>
          <a:p>
            <a:pPr lvl="1" marL="205858" indent="-102929">
              <a:lnSpc>
                <a:spcPts val="2700"/>
              </a:lnSpc>
              <a:buSzPct val="100000"/>
              <a:buFont typeface="Arial"/>
              <a:buChar char="•"/>
              <a:defRPr b="1" sz="2200">
                <a:solidFill>
                  <a:srgbClr val="A7A7A7"/>
                </a:solidFill>
                <a:latin typeface="Arial"/>
                <a:ea typeface="Arial"/>
                <a:cs typeface="Arial"/>
                <a:sym typeface="Arial"/>
              </a:defRPr>
            </a:pPr>
            <a:r>
              <a:t> Reduced stress and anxiety</a:t>
            </a:r>
          </a:p>
          <a:p>
            <a:pPr lvl="1" marL="205858" indent="-102929">
              <a:lnSpc>
                <a:spcPts val="2700"/>
              </a:lnSpc>
              <a:buSzPct val="100000"/>
              <a:buFont typeface="Arial"/>
              <a:buChar char="•"/>
              <a:defRPr b="1" sz="2200">
                <a:solidFill>
                  <a:srgbClr val="A7A7A7"/>
                </a:solidFill>
                <a:latin typeface="Arial"/>
                <a:ea typeface="Arial"/>
                <a:cs typeface="Arial"/>
                <a:sym typeface="Arial"/>
              </a:defRPr>
            </a:pPr>
            <a:r>
              <a:t> Improved financial stability.</a:t>
            </a:r>
          </a:p>
        </p:txBody>
      </p:sp>
      <p:sp>
        <p:nvSpPr>
          <p:cNvPr id="119" name="TextBox 13"/>
          <p:cNvSpPr txBox="1"/>
          <p:nvPr/>
        </p:nvSpPr>
        <p:spPr>
          <a:xfrm>
            <a:off x="364635" y="1238394"/>
            <a:ext cx="16968242" cy="294002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nSpc>
                <a:spcPts val="2900"/>
              </a:lnSpc>
              <a:defRPr b="1" sz="2500">
                <a:solidFill>
                  <a:srgbClr val="A7A7A7"/>
                </a:solidFill>
                <a:latin typeface="Arial"/>
                <a:ea typeface="Arial"/>
                <a:cs typeface="Arial"/>
                <a:sym typeface="Arial"/>
              </a:defRPr>
            </a:pPr>
            <a:r>
              <a:t>Regular Payments</a:t>
            </a:r>
            <a:r>
              <a:rPr sz="2300"/>
              <a:t>: Citizens receive a fixed sum of money at regular intervals, typically monthly. </a:t>
            </a:r>
            <a:endParaRPr sz="2300"/>
          </a:p>
          <a:p>
            <a:pPr>
              <a:lnSpc>
                <a:spcPts val="2900"/>
              </a:lnSpc>
              <a:defRPr b="1" sz="2300">
                <a:solidFill>
                  <a:srgbClr val="A7A7A7"/>
                </a:solidFill>
                <a:latin typeface="Arial"/>
                <a:ea typeface="Arial"/>
                <a:cs typeface="Arial"/>
                <a:sym typeface="Arial"/>
              </a:defRPr>
            </a:pPr>
          </a:p>
          <a:p>
            <a:pPr>
              <a:lnSpc>
                <a:spcPts val="2900"/>
              </a:lnSpc>
              <a:defRPr b="1" sz="2500">
                <a:solidFill>
                  <a:srgbClr val="A7A7A7"/>
                </a:solidFill>
                <a:latin typeface="Arial"/>
                <a:ea typeface="Arial"/>
                <a:cs typeface="Arial"/>
                <a:sym typeface="Arial"/>
              </a:defRPr>
            </a:pPr>
            <a:r>
              <a:t>Unconditional</a:t>
            </a:r>
            <a:r>
              <a:rPr sz="2300"/>
              <a:t>: There are no requirements or means tests to qualify for UBI. Everyone receives the payment, regardless of their income, employment status, or other factors. </a:t>
            </a:r>
            <a:endParaRPr sz="2300"/>
          </a:p>
          <a:p>
            <a:pPr>
              <a:lnSpc>
                <a:spcPts val="2900"/>
              </a:lnSpc>
              <a:defRPr b="1" sz="2300">
                <a:solidFill>
                  <a:srgbClr val="A7A7A7"/>
                </a:solidFill>
                <a:latin typeface="Arial"/>
                <a:ea typeface="Arial"/>
                <a:cs typeface="Arial"/>
                <a:sym typeface="Arial"/>
              </a:defRPr>
            </a:pPr>
          </a:p>
          <a:p>
            <a:pPr>
              <a:lnSpc>
                <a:spcPts val="2900"/>
              </a:lnSpc>
              <a:defRPr b="1" sz="2500">
                <a:solidFill>
                  <a:srgbClr val="A7A7A7"/>
                </a:solidFill>
                <a:latin typeface="Arial"/>
                <a:ea typeface="Arial"/>
                <a:cs typeface="Arial"/>
                <a:sym typeface="Arial"/>
              </a:defRPr>
            </a:pPr>
            <a:r>
              <a:t>Cash</a:t>
            </a:r>
            <a:r>
              <a:rPr sz="2300"/>
              <a:t> : UBI payments are typically made in cash, giving recipients maximum flexibility in how they spend the money. </a:t>
            </a:r>
            <a:endParaRPr sz="2300"/>
          </a:p>
          <a:p>
            <a:pPr>
              <a:lnSpc>
                <a:spcPts val="2900"/>
              </a:lnSpc>
              <a:defRPr b="1" sz="2300">
                <a:solidFill>
                  <a:srgbClr val="A7A7A7"/>
                </a:solidFill>
                <a:latin typeface="Arial"/>
                <a:ea typeface="Arial"/>
                <a:cs typeface="Arial"/>
                <a:sym typeface="Arial"/>
              </a:defRPr>
            </a:pPr>
          </a:p>
          <a:p>
            <a:pPr>
              <a:lnSpc>
                <a:spcPts val="2900"/>
              </a:lnSpc>
              <a:defRPr b="1" sz="2500">
                <a:solidFill>
                  <a:srgbClr val="A7A7A7"/>
                </a:solidFill>
                <a:latin typeface="Arial"/>
                <a:ea typeface="Arial"/>
                <a:cs typeface="Arial"/>
                <a:sym typeface="Arial"/>
              </a:defRPr>
            </a:pPr>
            <a:r>
              <a:t>Universal</a:t>
            </a:r>
            <a:r>
              <a:rPr sz="2300"/>
              <a:t>: Available to everyone within the defined population.</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000000"/>
        </a:solidFill>
      </p:bgPr>
    </p:bg>
    <p:spTree>
      <p:nvGrpSpPr>
        <p:cNvPr id="1" name=""/>
        <p:cNvGrpSpPr/>
        <p:nvPr/>
      </p:nvGrpSpPr>
      <p:grpSpPr>
        <a:xfrm>
          <a:off x="0" y="0"/>
          <a:ext cx="0" cy="0"/>
          <a:chOff x="0" y="0"/>
          <a:chExt cx="0" cy="0"/>
        </a:xfrm>
      </p:grpSpPr>
      <p:sp>
        <p:nvSpPr>
          <p:cNvPr id="121" name="Freeform 2"/>
          <p:cNvSpPr/>
          <p:nvPr/>
        </p:nvSpPr>
        <p:spPr>
          <a:xfrm rot="12342709">
            <a:off x="7298759" y="-1167603"/>
            <a:ext cx="11212802" cy="15272093"/>
          </a:xfrm>
          <a:prstGeom prst="rect">
            <a:avLst/>
          </a:prstGeom>
          <a:blipFill>
            <a:blip r:embed="rId2"/>
            <a:stretch>
              <a:fillRect/>
            </a:stretch>
          </a:blipFill>
          <a:ln w="12700">
            <a:miter lim="400000"/>
          </a:ln>
        </p:spPr>
        <p:txBody>
          <a:bodyPr lIns="45718" tIns="45718" rIns="45718" bIns="45718"/>
          <a:lstStyle/>
          <a:p>
            <a:pPr/>
          </a:p>
        </p:txBody>
      </p:sp>
      <p:sp>
        <p:nvSpPr>
          <p:cNvPr id="122" name="Freeform 3"/>
          <p:cNvSpPr/>
          <p:nvPr/>
        </p:nvSpPr>
        <p:spPr>
          <a:xfrm flipH="1" flipV="1">
            <a:off x="14511245" y="7159124"/>
            <a:ext cx="8250227" cy="8229602"/>
          </a:xfrm>
          <a:prstGeom prst="rect">
            <a:avLst/>
          </a:prstGeom>
          <a:blipFill>
            <a:blip r:embed="rId3"/>
            <a:stretch>
              <a:fillRect/>
            </a:stretch>
          </a:blipFill>
          <a:ln w="12700">
            <a:miter lim="400000"/>
          </a:ln>
        </p:spPr>
        <p:txBody>
          <a:bodyPr lIns="45718" tIns="45718" rIns="45718" bIns="45718"/>
          <a:lstStyle/>
          <a:p>
            <a:pPr/>
          </a:p>
        </p:txBody>
      </p:sp>
      <p:sp>
        <p:nvSpPr>
          <p:cNvPr id="123" name="TextBox 4"/>
          <p:cNvSpPr txBox="1"/>
          <p:nvPr/>
        </p:nvSpPr>
        <p:spPr>
          <a:xfrm>
            <a:off x="387538" y="1266374"/>
            <a:ext cx="17717494" cy="369171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nSpc>
                <a:spcPts val="2800"/>
              </a:lnSpc>
              <a:defRPr b="1" sz="2400">
                <a:solidFill>
                  <a:schemeClr val="accent1"/>
                </a:solidFill>
                <a:latin typeface="Arial"/>
                <a:ea typeface="Arial"/>
                <a:cs typeface="Arial"/>
                <a:sym typeface="Arial"/>
              </a:defRPr>
            </a:pPr>
            <a:r>
              <a:t>3. Madhya Pradesh UBI pilot  (2011-2012)  :</a:t>
            </a:r>
          </a:p>
          <a:p>
            <a:pPr>
              <a:lnSpc>
                <a:spcPts val="2600"/>
              </a:lnSpc>
              <a:defRPr b="1" sz="2300">
                <a:solidFill>
                  <a:srgbClr val="A7A7A7"/>
                </a:solidFill>
                <a:latin typeface="Arial"/>
                <a:ea typeface="Arial"/>
                <a:cs typeface="Arial"/>
                <a:sym typeface="Arial"/>
              </a:defRPr>
            </a:pPr>
            <a:r>
              <a:t>6000 people from 9 villages where given a small amount of </a:t>
            </a:r>
          </a:p>
          <a:p>
            <a:pPr>
              <a:lnSpc>
                <a:spcPts val="2600"/>
              </a:lnSpc>
              <a:defRPr b="1" sz="2300">
                <a:solidFill>
                  <a:srgbClr val="A7A7A7"/>
                </a:solidFill>
                <a:latin typeface="Arial"/>
                <a:ea typeface="Arial"/>
                <a:cs typeface="Arial"/>
                <a:sym typeface="Arial"/>
              </a:defRPr>
            </a:pPr>
            <a:r>
              <a:t>Rs 200 to adults and Rs 100 to children Monthly. </a:t>
            </a:r>
          </a:p>
          <a:p>
            <a:pPr>
              <a:lnSpc>
                <a:spcPts val="2600"/>
              </a:lnSpc>
              <a:defRPr b="1" sz="2300">
                <a:solidFill>
                  <a:srgbClr val="A7A7A7"/>
                </a:solidFill>
                <a:latin typeface="Arial"/>
                <a:ea typeface="Arial"/>
                <a:cs typeface="Arial"/>
                <a:sym typeface="Arial"/>
              </a:defRPr>
            </a:pPr>
            <a:r>
              <a:t>One village served as a control group.</a:t>
            </a:r>
          </a:p>
          <a:p>
            <a:pPr>
              <a:lnSpc>
                <a:spcPts val="2600"/>
              </a:lnSpc>
              <a:defRPr b="1">
                <a:solidFill>
                  <a:srgbClr val="A7A7A7"/>
                </a:solidFill>
              </a:defRPr>
            </a:pPr>
          </a:p>
          <a:p>
            <a:pPr>
              <a:lnSpc>
                <a:spcPts val="2400"/>
              </a:lnSpc>
              <a:defRPr b="1" sz="2300">
                <a:solidFill>
                  <a:srgbClr val="A7A7A7"/>
                </a:solidFill>
                <a:latin typeface="Arial"/>
                <a:ea typeface="Arial"/>
                <a:cs typeface="Arial"/>
                <a:sym typeface="Arial"/>
              </a:defRPr>
            </a:pPr>
            <a:r>
              <a:t>Key Findings: </a:t>
            </a:r>
          </a:p>
          <a:p>
            <a:pPr marL="240631" indent="-240631">
              <a:lnSpc>
                <a:spcPts val="2700"/>
              </a:lnSpc>
              <a:buSzPct val="100000"/>
              <a:buChar char="•"/>
              <a:defRPr b="1" sz="2400">
                <a:solidFill>
                  <a:srgbClr val="A7A7A7"/>
                </a:solidFill>
                <a:latin typeface="Arial"/>
                <a:ea typeface="Arial"/>
                <a:cs typeface="Arial"/>
                <a:sym typeface="Arial"/>
              </a:defRPr>
            </a:pPr>
            <a:r>
              <a:t>Increased household income and reduced poverty. </a:t>
            </a:r>
          </a:p>
          <a:p>
            <a:pPr marL="240631" indent="-240631">
              <a:lnSpc>
                <a:spcPts val="2700"/>
              </a:lnSpc>
              <a:buSzPct val="100000"/>
              <a:buChar char="•"/>
              <a:defRPr b="1" sz="2400">
                <a:solidFill>
                  <a:srgbClr val="A7A7A7"/>
                </a:solidFill>
                <a:latin typeface="Arial"/>
                <a:ea typeface="Arial"/>
                <a:cs typeface="Arial"/>
                <a:sym typeface="Arial"/>
              </a:defRPr>
            </a:pPr>
            <a:r>
              <a:t>Improved education and health outcomes.</a:t>
            </a:r>
          </a:p>
          <a:p>
            <a:pPr marL="240631" indent="-240631">
              <a:lnSpc>
                <a:spcPts val="2700"/>
              </a:lnSpc>
              <a:buSzPct val="100000"/>
              <a:buChar char="•"/>
              <a:defRPr b="1" sz="2400">
                <a:solidFill>
                  <a:srgbClr val="A7A7A7"/>
                </a:solidFill>
                <a:latin typeface="Arial"/>
                <a:ea typeface="Arial"/>
                <a:cs typeface="Arial"/>
                <a:sym typeface="Arial"/>
              </a:defRPr>
            </a:pPr>
            <a:r>
              <a:t>Empowerment of Women:  Women, especially in SEWA                                                                                                         (Self Employed Women’s Association) -organized villages                                                                                                  , gained greater control over household finances, leading to more economic independence.</a:t>
            </a:r>
          </a:p>
        </p:txBody>
      </p:sp>
      <p:sp>
        <p:nvSpPr>
          <p:cNvPr id="124" name="TextBox 5"/>
          <p:cNvSpPr txBox="1"/>
          <p:nvPr/>
        </p:nvSpPr>
        <p:spPr>
          <a:xfrm>
            <a:off x="353789" y="5110219"/>
            <a:ext cx="16968242" cy="199245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nSpc>
                <a:spcPts val="2700"/>
              </a:lnSpc>
              <a:defRPr b="1" sz="2200">
                <a:solidFill>
                  <a:srgbClr val="FFDE59"/>
                </a:solidFill>
                <a:latin typeface="Arial"/>
                <a:ea typeface="Arial"/>
                <a:cs typeface="Arial"/>
                <a:sym typeface="Arial"/>
              </a:defRPr>
            </a:pPr>
            <a:r>
              <a:t>Economic Survey of India 2016-17:</a:t>
            </a:r>
          </a:p>
          <a:p>
            <a:pPr>
              <a:lnSpc>
                <a:spcPts val="2600"/>
              </a:lnSpc>
              <a:defRPr b="1" sz="2400">
                <a:solidFill>
                  <a:srgbClr val="A7A7A7"/>
                </a:solidFill>
                <a:latin typeface="Arial"/>
                <a:ea typeface="Arial"/>
                <a:cs typeface="Arial"/>
                <a:sym typeface="Arial"/>
              </a:defRPr>
            </a:pPr>
            <a:r>
              <a:t>The survey, prepared by then Chief Economic Adviser Arvind Subramanian, proposed UBI as a tool to address the challenges of economic insecurity and social welfare.</a:t>
            </a:r>
          </a:p>
          <a:p>
            <a:pPr>
              <a:lnSpc>
                <a:spcPts val="2600"/>
              </a:lnSpc>
              <a:defRPr b="1" sz="2400">
                <a:solidFill>
                  <a:srgbClr val="A7A7A7"/>
                </a:solidFill>
              </a:defRPr>
            </a:pPr>
          </a:p>
          <a:p>
            <a:pPr>
              <a:lnSpc>
                <a:spcPts val="2600"/>
              </a:lnSpc>
              <a:defRPr b="1" sz="2400">
                <a:solidFill>
                  <a:srgbClr val="A7A7A7"/>
                </a:solidFill>
                <a:latin typeface="Arial"/>
                <a:ea typeface="Arial"/>
                <a:cs typeface="Arial"/>
                <a:sym typeface="Arial"/>
              </a:defRPr>
            </a:pPr>
            <a:r>
              <a:t>Key Proposals:  A basic income of ₹7,620 per annum (about $113 USD) for all citizens.</a:t>
            </a:r>
          </a:p>
          <a:p>
            <a:pPr>
              <a:lnSpc>
                <a:spcPts val="2600"/>
              </a:lnSpc>
              <a:defRPr b="1" sz="2400">
                <a:solidFill>
                  <a:srgbClr val="A7A7A7"/>
                </a:solidFill>
                <a:latin typeface="Arial"/>
                <a:ea typeface="Arial"/>
                <a:cs typeface="Arial"/>
                <a:sym typeface="Arial"/>
              </a:defRPr>
            </a:pPr>
            <a:r>
              <a:t>But it did not recommend immediate implementation but emphasized the need for further research and experiments.</a:t>
            </a:r>
          </a:p>
        </p:txBody>
      </p:sp>
      <p:sp>
        <p:nvSpPr>
          <p:cNvPr id="125" name="TextBox 6"/>
          <p:cNvSpPr txBox="1"/>
          <p:nvPr/>
        </p:nvSpPr>
        <p:spPr>
          <a:xfrm>
            <a:off x="353789" y="7392148"/>
            <a:ext cx="16968242" cy="199245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nSpc>
                <a:spcPts val="2700"/>
              </a:lnSpc>
              <a:defRPr b="1" sz="2200">
                <a:solidFill>
                  <a:srgbClr val="FFDE59"/>
                </a:solidFill>
                <a:latin typeface="Arial"/>
                <a:ea typeface="Arial"/>
                <a:cs typeface="Arial"/>
                <a:sym typeface="Arial"/>
              </a:defRPr>
            </a:pPr>
            <a:r>
              <a:t>Sikkim UBI Proposal (2019) :</a:t>
            </a:r>
          </a:p>
          <a:p>
            <a:pPr>
              <a:lnSpc>
                <a:spcPts val="2600"/>
              </a:lnSpc>
              <a:defRPr b="1" sz="2400">
                <a:solidFill>
                  <a:srgbClr val="A7A7A7"/>
                </a:solidFill>
                <a:latin typeface="Arial"/>
                <a:ea typeface="Arial"/>
                <a:cs typeface="Arial"/>
                <a:sym typeface="Arial"/>
              </a:defRPr>
            </a:pPr>
            <a:r>
              <a:t>In 2019, the state of Sikkim announced plans to implement a UBI scheme by 2022. The proposal came from the Sikkim Democratic Front (SDF) party, which aimed to offer a basic income to all residents.</a:t>
            </a:r>
          </a:p>
          <a:p>
            <a:pPr>
              <a:lnSpc>
                <a:spcPts val="2600"/>
              </a:lnSpc>
              <a:defRPr b="1" sz="2400">
                <a:solidFill>
                  <a:srgbClr val="A7A7A7"/>
                </a:solidFill>
              </a:defRPr>
            </a:pPr>
          </a:p>
          <a:p>
            <a:pPr>
              <a:lnSpc>
                <a:spcPts val="2600"/>
              </a:lnSpc>
              <a:defRPr b="1" sz="2400">
                <a:solidFill>
                  <a:srgbClr val="A7A7A7"/>
                </a:solidFill>
                <a:latin typeface="Arial"/>
                <a:ea typeface="Arial"/>
                <a:cs typeface="Arial"/>
                <a:sym typeface="Arial"/>
              </a:defRPr>
            </a:pPr>
            <a:r>
              <a:t>However, the plan did not move forward due to a change in government in 2019, and political and economic challenges continue to make its implementation uncertain.</a:t>
            </a:r>
          </a:p>
        </p:txBody>
      </p:sp>
      <p:sp>
        <p:nvSpPr>
          <p:cNvPr id="126" name="TextBox 7"/>
          <p:cNvSpPr txBox="1"/>
          <p:nvPr/>
        </p:nvSpPr>
        <p:spPr>
          <a:xfrm>
            <a:off x="216134" y="621975"/>
            <a:ext cx="8927867" cy="48983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lnSpc>
                <a:spcPts val="3700"/>
              </a:lnSpc>
              <a:defRPr b="1" sz="3900">
                <a:solidFill>
                  <a:srgbClr val="FFDE59"/>
                </a:solidFill>
                <a:latin typeface="Arimo Bold"/>
                <a:ea typeface="Arimo Bold"/>
                <a:cs typeface="Arimo Bold"/>
                <a:sym typeface="Arimo Bold"/>
              </a:defRPr>
            </a:lvl1pPr>
          </a:lstStyle>
          <a:p>
            <a:pPr/>
            <a:r>
              <a:t>Case Studies &amp; UBI history in India :</a:t>
            </a:r>
          </a:p>
        </p:txBody>
      </p:sp>
      <p:sp>
        <p:nvSpPr>
          <p:cNvPr id="127" name="Freeform 8"/>
          <p:cNvSpPr/>
          <p:nvPr/>
        </p:nvSpPr>
        <p:spPr>
          <a:xfrm>
            <a:off x="10319942" y="302484"/>
            <a:ext cx="6929282" cy="4112373"/>
          </a:xfrm>
          <a:prstGeom prst="rect">
            <a:avLst/>
          </a:prstGeom>
          <a:blipFill>
            <a:blip r:embed="rId4"/>
            <a:stretch>
              <a:fillRect/>
            </a:stretch>
          </a:blipFill>
          <a:ln w="12700">
            <a:miter lim="400000"/>
          </a:ln>
        </p:spPr>
        <p:txBody>
          <a:bodyPr lIns="45718" tIns="45718" rIns="45718" bIns="45718"/>
          <a:lstStyle/>
          <a:p>
            <a:pP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000000"/>
        </a:solidFill>
      </p:bgPr>
    </p:bg>
    <p:spTree>
      <p:nvGrpSpPr>
        <p:cNvPr id="1" name=""/>
        <p:cNvGrpSpPr/>
        <p:nvPr/>
      </p:nvGrpSpPr>
      <p:grpSpPr>
        <a:xfrm>
          <a:off x="0" y="0"/>
          <a:ext cx="0" cy="0"/>
          <a:chOff x="0" y="0"/>
          <a:chExt cx="0" cy="0"/>
        </a:xfrm>
      </p:grpSpPr>
      <p:sp>
        <p:nvSpPr>
          <p:cNvPr id="129" name="Freeform 2"/>
          <p:cNvSpPr/>
          <p:nvPr/>
        </p:nvSpPr>
        <p:spPr>
          <a:xfrm rot="4130368">
            <a:off x="-6414847" y="-2368781"/>
            <a:ext cx="19193316" cy="15610564"/>
          </a:xfrm>
          <a:prstGeom prst="rect">
            <a:avLst/>
          </a:prstGeom>
          <a:blipFill>
            <a:blip r:embed="rId2"/>
            <a:stretch>
              <a:fillRect/>
            </a:stretch>
          </a:blipFill>
          <a:ln w="12700">
            <a:miter lim="400000"/>
          </a:ln>
        </p:spPr>
        <p:txBody>
          <a:bodyPr lIns="45718" tIns="45718" rIns="45718" bIns="45718"/>
          <a:lstStyle/>
          <a:p>
            <a:pPr/>
          </a:p>
        </p:txBody>
      </p:sp>
      <p:sp>
        <p:nvSpPr>
          <p:cNvPr id="130" name="Freeform 3"/>
          <p:cNvSpPr/>
          <p:nvPr/>
        </p:nvSpPr>
        <p:spPr>
          <a:xfrm>
            <a:off x="12606797" y="1443715"/>
            <a:ext cx="7315202" cy="4083215"/>
          </a:xfrm>
          <a:prstGeom prst="rect">
            <a:avLst/>
          </a:prstGeom>
          <a:blipFill>
            <a:blip r:embed="rId3"/>
            <a:stretch>
              <a:fillRect/>
            </a:stretch>
          </a:blipFill>
          <a:ln w="12700">
            <a:miter lim="400000"/>
          </a:ln>
        </p:spPr>
        <p:txBody>
          <a:bodyPr lIns="45718" tIns="45718" rIns="45718" bIns="45718"/>
          <a:lstStyle/>
          <a:p>
            <a:pPr/>
          </a:p>
        </p:txBody>
      </p:sp>
      <p:sp>
        <p:nvSpPr>
          <p:cNvPr id="131" name="Freeform 4"/>
          <p:cNvSpPr/>
          <p:nvPr/>
        </p:nvSpPr>
        <p:spPr>
          <a:xfrm>
            <a:off x="-1801502" y="2244825"/>
            <a:ext cx="7315201" cy="4083215"/>
          </a:xfrm>
          <a:prstGeom prst="rect">
            <a:avLst/>
          </a:prstGeom>
          <a:blipFill>
            <a:blip r:embed="rId3"/>
            <a:stretch>
              <a:fillRect/>
            </a:stretch>
          </a:blipFill>
          <a:ln w="12700">
            <a:miter lim="400000"/>
          </a:ln>
        </p:spPr>
        <p:txBody>
          <a:bodyPr lIns="45718" tIns="45718" rIns="45718" bIns="45718"/>
          <a:lstStyle/>
          <a:p>
            <a:pPr/>
          </a:p>
        </p:txBody>
      </p:sp>
      <p:sp>
        <p:nvSpPr>
          <p:cNvPr id="132" name="TextBox 5"/>
          <p:cNvSpPr txBox="1"/>
          <p:nvPr/>
        </p:nvSpPr>
        <p:spPr>
          <a:xfrm>
            <a:off x="488519" y="1416689"/>
            <a:ext cx="16968242" cy="417939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nSpc>
                <a:spcPts val="3000"/>
              </a:lnSpc>
              <a:defRPr b="1" sz="2400">
                <a:solidFill>
                  <a:srgbClr val="A7A7A7"/>
                </a:solidFill>
                <a:latin typeface="Arial"/>
                <a:ea typeface="Arial"/>
                <a:cs typeface="Arial"/>
                <a:sym typeface="Arial"/>
              </a:defRPr>
            </a:pPr>
            <a:r>
              <a:t>Elon Musk said, ‘ due to mass disruption in employment caused by automation, I don’t think we’re going to have a choice. I think it’s going to be necessary. There will be fewer and fewer jobs that a robot cannot do better ’. </a:t>
            </a:r>
          </a:p>
          <a:p>
            <a:pPr>
              <a:lnSpc>
                <a:spcPts val="3000"/>
              </a:lnSpc>
              <a:defRPr b="1" sz="2400">
                <a:solidFill>
                  <a:srgbClr val="A7A7A7"/>
                </a:solidFill>
              </a:defRPr>
            </a:pPr>
          </a:p>
          <a:p>
            <a:pPr>
              <a:lnSpc>
                <a:spcPts val="3000"/>
              </a:lnSpc>
              <a:defRPr b="1" sz="2400">
                <a:solidFill>
                  <a:srgbClr val="A7A7A7"/>
                </a:solidFill>
                <a:latin typeface="Arial"/>
                <a:ea typeface="Arial"/>
                <a:cs typeface="Arial"/>
                <a:sym typeface="Arial"/>
              </a:defRPr>
            </a:pPr>
            <a:r>
              <a:t>Mark Zuckerberg said , ‘ We should explore ideas like universal basic income to make sure that everyone has a cushion to try new ideas ’. </a:t>
            </a:r>
          </a:p>
          <a:p>
            <a:pPr>
              <a:lnSpc>
                <a:spcPts val="3000"/>
              </a:lnSpc>
              <a:defRPr b="1" sz="2400">
                <a:solidFill>
                  <a:srgbClr val="A7A7A7"/>
                </a:solidFill>
                <a:latin typeface="Arial"/>
                <a:ea typeface="Arial"/>
                <a:cs typeface="Arial"/>
                <a:sym typeface="Arial"/>
              </a:defRPr>
            </a:pPr>
          </a:p>
          <a:p>
            <a:pPr>
              <a:lnSpc>
                <a:spcPts val="3000"/>
              </a:lnSpc>
              <a:defRPr b="1" sz="2400">
                <a:solidFill>
                  <a:srgbClr val="A7A7A7"/>
                </a:solidFill>
                <a:latin typeface="Arial"/>
                <a:ea typeface="Arial"/>
                <a:cs typeface="Arial"/>
                <a:sym typeface="Arial"/>
              </a:defRPr>
            </a:pPr>
            <a:r>
              <a:t>Bill Gates, thinks its not the right time to implement it. Gates feels that resources are too limited to make it happen now, and instead more targeted programs need to happen first. </a:t>
            </a:r>
          </a:p>
          <a:p>
            <a:pPr>
              <a:lnSpc>
                <a:spcPts val="3000"/>
              </a:lnSpc>
              <a:defRPr b="1" sz="2400">
                <a:solidFill>
                  <a:srgbClr val="A7A7A7"/>
                </a:solidFill>
                <a:latin typeface="Arial"/>
                <a:ea typeface="Arial"/>
                <a:cs typeface="Arial"/>
                <a:sym typeface="Arial"/>
              </a:defRPr>
            </a:pPr>
          </a:p>
          <a:p>
            <a:pPr>
              <a:lnSpc>
                <a:spcPts val="3000"/>
              </a:lnSpc>
              <a:defRPr b="1" sz="2400">
                <a:solidFill>
                  <a:srgbClr val="A7A7A7"/>
                </a:solidFill>
                <a:latin typeface="Arial"/>
                <a:ea typeface="Arial"/>
                <a:cs typeface="Arial"/>
                <a:sym typeface="Arial"/>
              </a:defRPr>
            </a:pPr>
            <a:r>
              <a:t>Barak Obama said , ‘ Whether a universal income is the right model — is it gonna be accepted by a broad base of people? — that’s a debate that we’ll be having over the next 10 or 20 years. ’</a:t>
            </a:r>
          </a:p>
        </p:txBody>
      </p:sp>
      <p:sp>
        <p:nvSpPr>
          <p:cNvPr id="133" name="TextBox 6"/>
          <p:cNvSpPr txBox="1"/>
          <p:nvPr/>
        </p:nvSpPr>
        <p:spPr>
          <a:xfrm>
            <a:off x="-161877" y="803337"/>
            <a:ext cx="17799479" cy="476749"/>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lnSpc>
                <a:spcPts val="3600"/>
              </a:lnSpc>
              <a:defRPr b="1" sz="3800">
                <a:solidFill>
                  <a:srgbClr val="FFDE59"/>
                </a:solidFill>
                <a:latin typeface="Arimo Bold"/>
                <a:ea typeface="Arimo Bold"/>
                <a:cs typeface="Arimo Bold"/>
                <a:sym typeface="Arimo Bold"/>
              </a:defRPr>
            </a:lvl1pPr>
          </a:lstStyle>
          <a:p>
            <a:pPr/>
            <a:r>
              <a:t>Here's What The Most Successful People in the World Think About UBI !</a:t>
            </a:r>
          </a:p>
        </p:txBody>
      </p:sp>
      <p:sp>
        <p:nvSpPr>
          <p:cNvPr id="134" name="TextBox 7"/>
          <p:cNvSpPr txBox="1"/>
          <p:nvPr/>
        </p:nvSpPr>
        <p:spPr>
          <a:xfrm>
            <a:off x="488519" y="7001826"/>
            <a:ext cx="16770782" cy="201531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nSpc>
                <a:spcPts val="3200"/>
              </a:lnSpc>
              <a:defRPr b="1" sz="2400">
                <a:solidFill>
                  <a:srgbClr val="A7A7A7"/>
                </a:solidFill>
                <a:latin typeface="Arial"/>
                <a:ea typeface="Arial"/>
                <a:cs typeface="Arial"/>
                <a:sym typeface="Arial"/>
              </a:defRPr>
            </a:pPr>
            <a:r>
              <a:t>While UBI is still in its experimental phase, but the results are promising in many cases. Full-scale national implementation has yet to be achieved. </a:t>
            </a:r>
          </a:p>
          <a:p>
            <a:pPr>
              <a:lnSpc>
                <a:spcPts val="3200"/>
              </a:lnSpc>
              <a:defRPr b="1" sz="2400">
                <a:solidFill>
                  <a:srgbClr val="A7A7A7"/>
                </a:solidFill>
              </a:defRPr>
            </a:pPr>
          </a:p>
          <a:p>
            <a:pPr>
              <a:lnSpc>
                <a:spcPts val="3200"/>
              </a:lnSpc>
              <a:defRPr b="1" sz="2400">
                <a:solidFill>
                  <a:srgbClr val="A7A7A7"/>
                </a:solidFill>
                <a:latin typeface="Arial"/>
                <a:ea typeface="Arial"/>
                <a:cs typeface="Arial"/>
                <a:sym typeface="Arial"/>
              </a:defRPr>
            </a:pPr>
            <a:r>
              <a:t>The future of UBI will likely involve more experimentation and gradual, targeted adoption, particularly in response to growing concerns about job displacement due to automation and other technological advancements.</a:t>
            </a:r>
          </a:p>
        </p:txBody>
      </p:sp>
      <p:sp>
        <p:nvSpPr>
          <p:cNvPr id="135" name="TextBox 8"/>
          <p:cNvSpPr txBox="1"/>
          <p:nvPr/>
        </p:nvSpPr>
        <p:spPr>
          <a:xfrm>
            <a:off x="416428" y="6195774"/>
            <a:ext cx="6323223" cy="50291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lnSpc>
                <a:spcPts val="3800"/>
              </a:lnSpc>
              <a:defRPr b="1" sz="4000">
                <a:solidFill>
                  <a:srgbClr val="FFDE59"/>
                </a:solidFill>
                <a:latin typeface="Arimo Bold"/>
                <a:ea typeface="Arimo Bold"/>
                <a:cs typeface="Arimo Bold"/>
                <a:sym typeface="Arimo Bold"/>
              </a:defRPr>
            </a:lvl1pPr>
          </a:lstStyle>
          <a:p>
            <a:pPr/>
            <a:r>
              <a:t>Future of UBI Worldwide : </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45718" tIns="45718" rIns="45718" bIns="45718"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45718" tIns="45718" rIns="45718" bIns="45718"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